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726" autoAdjust="0"/>
  </p:normalViewPr>
  <p:slideViewPr>
    <p:cSldViewPr snapToGrid="0" snapToObjects="1">
      <p:cViewPr>
        <p:scale>
          <a:sx n="76" d="100"/>
          <a:sy n="76" d="100"/>
        </p:scale>
        <p:origin x="-4168" y="-1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B21EF-2DEE-034F-8C93-B01166376A0D}" type="datetimeFigureOut">
              <a:rPr lang="en-US" smtClean="0"/>
              <a:t>3/28/13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7A13C-A4BA-3348-B2DC-1BAC2DFA86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932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Past4Future stakeholder survey</a:t>
            </a:r>
          </a:p>
          <a:p>
            <a:r>
              <a:rPr lang="en-US" dirty="0" smtClean="0"/>
              <a:t>Henning Thing</a:t>
            </a:r>
          </a:p>
          <a:p>
            <a:r>
              <a:rPr lang="en-US" dirty="0" smtClean="0"/>
              <a:t>Centre for Ice and Climate, Niels Bohr Institute, University of Copenhagen; thing@gfy.ku.dk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marine sediment archives to reconstruct past outlet glacier variability</a:t>
            </a:r>
          </a:p>
          <a:p>
            <a:r>
              <a:rPr lang="en-US" dirty="0" smtClean="0"/>
              <a:t>Camilla S. Andresen</a:t>
            </a:r>
            <a:r>
              <a:rPr lang="en-US" baseline="30000" dirty="0" smtClean="0"/>
              <a:t>1</a:t>
            </a:r>
            <a:r>
              <a:rPr lang="en-US" dirty="0" smtClean="0"/>
              <a:t>, F. Straneo</a:t>
            </a:r>
            <a:r>
              <a:rPr lang="en-US" baseline="30000" dirty="0" smtClean="0"/>
              <a:t>2</a:t>
            </a:r>
            <a:r>
              <a:rPr lang="en-US" dirty="0" smtClean="0"/>
              <a:t>, M.H. Ribergaard</a:t>
            </a:r>
            <a:r>
              <a:rPr lang="en-US" baseline="30000" dirty="0" smtClean="0"/>
              <a:t>3</a:t>
            </a:r>
            <a:r>
              <a:rPr lang="en-US" dirty="0" smtClean="0"/>
              <a:t>, A.A. Bjørk</a:t>
            </a:r>
            <a:r>
              <a:rPr lang="en-US" baseline="30000" dirty="0" smtClean="0"/>
              <a:t>4</a:t>
            </a:r>
            <a:r>
              <a:rPr lang="en-US" dirty="0" smtClean="0"/>
              <a:t>, A. Kuijpers</a:t>
            </a:r>
            <a:r>
              <a:rPr lang="en-US" baseline="30000" dirty="0" smtClean="0"/>
              <a:t>1</a:t>
            </a:r>
            <a:r>
              <a:rPr lang="en-US" dirty="0" smtClean="0"/>
              <a:t> and K.H. Kjær</a:t>
            </a:r>
            <a:r>
              <a:rPr lang="en-US" baseline="30000" dirty="0" smtClean="0"/>
              <a:t>4</a:t>
            </a:r>
          </a:p>
          <a:p>
            <a:r>
              <a:rPr lang="en-US" baseline="30000" dirty="0" smtClean="0"/>
              <a:t>1</a:t>
            </a:r>
            <a:r>
              <a:rPr lang="en-US" baseline="0" dirty="0" smtClean="0"/>
              <a:t>Geological Survey of Denmark and Greenland, Department of Marine Geology and Glaciology, Denmark; csa@geus.dk</a:t>
            </a:r>
          </a:p>
          <a:p>
            <a:r>
              <a:rPr lang="en-US" baseline="30000" dirty="0" smtClean="0"/>
              <a:t>2</a:t>
            </a:r>
            <a:r>
              <a:rPr lang="en-US" baseline="0" dirty="0" smtClean="0"/>
              <a:t>Department of Physical Oceanography, Woods Hole Oceanographic Institution, USA; </a:t>
            </a:r>
            <a:r>
              <a:rPr lang="en-US" baseline="30000" dirty="0" smtClean="0"/>
              <a:t>3</a:t>
            </a:r>
            <a:r>
              <a:rPr lang="en-US" baseline="0" dirty="0" smtClean="0"/>
              <a:t>Danish Meteorological Institute, Centre for Ocean and Ice, Denmark; </a:t>
            </a:r>
            <a:r>
              <a:rPr lang="en-US" baseline="30000" dirty="0" smtClean="0"/>
              <a:t>4</a:t>
            </a:r>
            <a:r>
              <a:rPr lang="en-US" baseline="0" dirty="0" smtClean="0"/>
              <a:t>Centre for GeoGenetics, Natural History Museum, Denmark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087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data assimilation to estimate the consistency between different climate proxies and a climate model results</a:t>
            </a:r>
          </a:p>
          <a:p>
            <a:r>
              <a:rPr lang="en-US" dirty="0" smtClean="0"/>
              <a:t>Aurélien Mairesse and Hugues Goosse</a:t>
            </a:r>
          </a:p>
          <a:p>
            <a:r>
              <a:rPr lang="en-US" dirty="0" smtClean="0"/>
              <a:t>Georges Lemaître Centre for Earth and Climate Research, Earth and Life Institute, Université catholique de Louvain, Belgium; aurelien.mairesse@uclouvain.be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469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Increasing fire activity in a warming climate? Ice core record insights from the present and the last interglacials</a:t>
            </a:r>
          </a:p>
          <a:p>
            <a:r>
              <a:rPr lang="en-US" dirty="0" smtClean="0"/>
              <a:t>Natalie Kehrwald</a:t>
            </a:r>
            <a:r>
              <a:rPr lang="en-US" baseline="30000" dirty="0" smtClean="0"/>
              <a:t>1</a:t>
            </a:r>
            <a:r>
              <a:rPr lang="en-US" dirty="0" smtClean="0"/>
              <a:t>, P. Zennaro</a:t>
            </a:r>
            <a:r>
              <a:rPr lang="en-US" baseline="30000" dirty="0" smtClean="0"/>
              <a:t>1,2</a:t>
            </a:r>
            <a:r>
              <a:rPr lang="en-US" dirty="0" smtClean="0"/>
              <a:t> and C. Barbante</a:t>
            </a:r>
            <a:r>
              <a:rPr lang="en-US" baseline="30000" dirty="0" smtClean="0"/>
              <a:t>1,2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Department of Environmental Sciences, Informatics and Statistics, University of Venice, Italy; kehrwald@unive.it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Institute for the Dynamics of Environmental Processes, Consiglio Nazionale delle Ricerche, Venice, Italy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442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Increasing fire activity in a warming climate? Ice core record insights from the present and the last interglacials</a:t>
            </a:r>
          </a:p>
          <a:p>
            <a:r>
              <a:rPr lang="en-US" dirty="0" smtClean="0"/>
              <a:t>Natalie Kehrwald</a:t>
            </a:r>
            <a:r>
              <a:rPr lang="en-US" baseline="30000" dirty="0" smtClean="0"/>
              <a:t>1</a:t>
            </a:r>
            <a:r>
              <a:rPr lang="en-US" dirty="0" smtClean="0"/>
              <a:t>, P. Zennaro</a:t>
            </a:r>
            <a:r>
              <a:rPr lang="en-US" baseline="30000" dirty="0" smtClean="0"/>
              <a:t>1,2</a:t>
            </a:r>
            <a:r>
              <a:rPr lang="en-US" dirty="0" smtClean="0"/>
              <a:t> and C. Barbante</a:t>
            </a:r>
            <a:r>
              <a:rPr lang="en-US" baseline="30000" dirty="0" smtClean="0"/>
              <a:t>1,2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Department of Environmental Sciences, Informatics and Statistics, University of Venice, Italy; kehrwald@unive.it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Institute for the Dynamics of Environmental Processes, Consiglio Nazionale delle Ricerche, Venice, Italy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021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Antarctic interglacial climate variability and implications for changes in ice sheet topography</a:t>
            </a:r>
          </a:p>
          <a:p>
            <a:r>
              <a:rPr lang="en-US" dirty="0" smtClean="0"/>
              <a:t>Valérie Masson-Delmotte</a:t>
            </a:r>
            <a:r>
              <a:rPr lang="en-US" baseline="30000" dirty="0" smtClean="0"/>
              <a:t>1</a:t>
            </a:r>
            <a:r>
              <a:rPr lang="en-US" dirty="0" smtClean="0"/>
              <a:t>, E. Capron</a:t>
            </a:r>
            <a:r>
              <a:rPr lang="en-US" baseline="30000" dirty="0" smtClean="0"/>
              <a:t>2</a:t>
            </a:r>
            <a:r>
              <a:rPr lang="en-US" dirty="0" smtClean="0"/>
              <a:t>, H. Goosse</a:t>
            </a:r>
            <a:r>
              <a:rPr lang="en-US" baseline="30000" dirty="0" smtClean="0"/>
              <a:t>3</a:t>
            </a:r>
            <a:r>
              <a:rPr lang="en-US" dirty="0" smtClean="0"/>
              <a:t>, K. Pol</a:t>
            </a:r>
            <a:r>
              <a:rPr lang="en-US" baseline="30000" dirty="0" smtClean="0"/>
              <a:t>2</a:t>
            </a:r>
            <a:r>
              <a:rPr lang="en-US" dirty="0" smtClean="0"/>
              <a:t>, M. Siddall</a:t>
            </a:r>
            <a:r>
              <a:rPr lang="en-US" baseline="30000" dirty="0" smtClean="0"/>
              <a:t>4</a:t>
            </a:r>
            <a:r>
              <a:rPr lang="en-US" dirty="0" smtClean="0"/>
              <a:t>, L. Sime</a:t>
            </a:r>
            <a:r>
              <a:rPr lang="en-US" baseline="30000" dirty="0" smtClean="0"/>
              <a:t>2</a:t>
            </a:r>
            <a:r>
              <a:rPr lang="en-US" dirty="0" smtClean="0"/>
              <a:t>, S. Bradley</a:t>
            </a:r>
            <a:r>
              <a:rPr lang="en-US" baseline="30000" dirty="0" smtClean="0"/>
              <a:t>4 </a:t>
            </a:r>
            <a:r>
              <a:rPr lang="en-US" dirty="0" smtClean="0"/>
              <a:t>and B. Stenni</a:t>
            </a:r>
            <a:r>
              <a:rPr lang="en-US" baseline="30000" dirty="0" smtClean="0"/>
              <a:t>5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Laboratoire des Sciences du Climat et de l’Environnement, CEA Saclay, Gif-sur-Yvette, France; valerie.masson@lsce.ipsl.fr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British Antarctic Survey, Cambridge, UK; </a:t>
            </a:r>
            <a:r>
              <a:rPr lang="en-US" baseline="30000" dirty="0" smtClean="0"/>
              <a:t>3</a:t>
            </a:r>
            <a:r>
              <a:rPr lang="en-US" dirty="0" smtClean="0"/>
              <a:t>Georges Lemaître Centre for Earth and Climate Research, Earth and Life Institute, Université catholique de Louvain, Belgium; </a:t>
            </a:r>
            <a:r>
              <a:rPr lang="en-US" baseline="30000" dirty="0" smtClean="0"/>
              <a:t>4</a:t>
            </a:r>
            <a:r>
              <a:rPr lang="en-US" dirty="0" smtClean="0"/>
              <a:t>Department of Earth Sciences, University of Bristol, UK; </a:t>
            </a:r>
            <a:r>
              <a:rPr lang="en-US" baseline="30000" dirty="0" smtClean="0"/>
              <a:t>5</a:t>
            </a:r>
            <a:r>
              <a:rPr lang="en-US" dirty="0" smtClean="0"/>
              <a:t>Department of Geological, Environmental and Marine Sciences, University of Trieste, Trieste, Italy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242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Antarctic interglacial climate variability and implications for changes in ice sheet topography</a:t>
            </a:r>
          </a:p>
          <a:p>
            <a:r>
              <a:rPr lang="en-US" dirty="0" smtClean="0"/>
              <a:t>Valérie Masson-Delmotte</a:t>
            </a:r>
            <a:r>
              <a:rPr lang="en-US" baseline="30000" dirty="0" smtClean="0"/>
              <a:t>1</a:t>
            </a:r>
            <a:r>
              <a:rPr lang="en-US" dirty="0" smtClean="0"/>
              <a:t>, E. Capron</a:t>
            </a:r>
            <a:r>
              <a:rPr lang="en-US" baseline="30000" dirty="0" smtClean="0"/>
              <a:t>2</a:t>
            </a:r>
            <a:r>
              <a:rPr lang="en-US" dirty="0" smtClean="0"/>
              <a:t>, H. Goosse</a:t>
            </a:r>
            <a:r>
              <a:rPr lang="en-US" baseline="30000" dirty="0" smtClean="0"/>
              <a:t>3</a:t>
            </a:r>
            <a:r>
              <a:rPr lang="en-US" dirty="0" smtClean="0"/>
              <a:t>, K. Pol</a:t>
            </a:r>
            <a:r>
              <a:rPr lang="en-US" baseline="30000" dirty="0" smtClean="0"/>
              <a:t>2</a:t>
            </a:r>
            <a:r>
              <a:rPr lang="en-US" dirty="0" smtClean="0"/>
              <a:t>, M. Siddall</a:t>
            </a:r>
            <a:r>
              <a:rPr lang="en-US" baseline="30000" dirty="0" smtClean="0"/>
              <a:t>4</a:t>
            </a:r>
            <a:r>
              <a:rPr lang="en-US" dirty="0" smtClean="0"/>
              <a:t>, L. Sime</a:t>
            </a:r>
            <a:r>
              <a:rPr lang="en-US" baseline="30000" dirty="0" smtClean="0"/>
              <a:t>2</a:t>
            </a:r>
            <a:r>
              <a:rPr lang="en-US" dirty="0" smtClean="0"/>
              <a:t>, S. Bradley</a:t>
            </a:r>
            <a:r>
              <a:rPr lang="en-US" baseline="30000" dirty="0" smtClean="0"/>
              <a:t>4 </a:t>
            </a:r>
            <a:r>
              <a:rPr lang="en-US" dirty="0" smtClean="0"/>
              <a:t>and B. Stenni</a:t>
            </a:r>
            <a:r>
              <a:rPr lang="en-US" baseline="30000" dirty="0" smtClean="0"/>
              <a:t>5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Laboratoire des Sciences du Climat et de l’Environnement, CEA Saclay, Gif-sur-Yvette, France; valerie.masson@lsce.ipsl.fr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British Antarctic Survey, Cambridge, UK; </a:t>
            </a:r>
            <a:r>
              <a:rPr lang="en-US" baseline="30000" dirty="0" smtClean="0"/>
              <a:t>3</a:t>
            </a:r>
            <a:r>
              <a:rPr lang="en-US" dirty="0" smtClean="0"/>
              <a:t>Georges Lemaître Centre for Earth and Climate Research, Earth and Life Institute, Université catholique de Louvain, Belgium; </a:t>
            </a:r>
            <a:r>
              <a:rPr lang="en-US" baseline="30000" dirty="0" smtClean="0"/>
              <a:t>4</a:t>
            </a:r>
            <a:r>
              <a:rPr lang="en-US" dirty="0" smtClean="0"/>
              <a:t>Department of Earth Sciences, University of Bristol, UK; </a:t>
            </a:r>
            <a:r>
              <a:rPr lang="en-US" baseline="30000" dirty="0" smtClean="0"/>
              <a:t>5</a:t>
            </a:r>
            <a:r>
              <a:rPr lang="en-US" dirty="0" smtClean="0"/>
              <a:t>Department of Geological, Environmental and Marine Sciences, University of Trieste, Trieste, Italy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047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Land biosphere dynamics during the present and the last interglacials</a:t>
            </a:r>
          </a:p>
          <a:p>
            <a:r>
              <a:rPr lang="en-US" dirty="0" smtClean="0"/>
              <a:t>Tim Brücher and Victor Brovkin</a:t>
            </a:r>
          </a:p>
          <a:p>
            <a:r>
              <a:rPr lang="en-US" dirty="0" smtClean="0"/>
              <a:t>Max Planck Institute for Meteorology, Hamburg, Germany; tim.bruecher@zmaw.de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6227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Land biosphere dynamics during the present and the last interglacials</a:t>
            </a:r>
          </a:p>
          <a:p>
            <a:r>
              <a:rPr lang="en-US" dirty="0" smtClean="0"/>
              <a:t>Tim Brücher and Victor Brovkin</a:t>
            </a:r>
          </a:p>
          <a:p>
            <a:r>
              <a:rPr lang="en-US" dirty="0" smtClean="0"/>
              <a:t>Max Planck Institute for Meteorology, Hamburg, Germany; tim.bruecher@zmaw.de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7895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Reconstruction of the last interglacial period from the NEEM ice core</a:t>
            </a:r>
          </a:p>
          <a:p>
            <a:r>
              <a:rPr lang="en-US" dirty="0" smtClean="0"/>
              <a:t>Dorthe Dahl-Jensen</a:t>
            </a:r>
            <a:r>
              <a:rPr lang="en-US" baseline="30000" dirty="0" smtClean="0"/>
              <a:t>1</a:t>
            </a:r>
            <a:r>
              <a:rPr lang="en-US" dirty="0" smtClean="0"/>
              <a:t>, P. Gogineni</a:t>
            </a:r>
            <a:r>
              <a:rPr lang="en-US" baseline="30000" dirty="0" smtClean="0"/>
              <a:t>2</a:t>
            </a:r>
            <a:r>
              <a:rPr lang="en-US" dirty="0" smtClean="0"/>
              <a:t> and J.W.C. White</a:t>
            </a:r>
            <a:r>
              <a:rPr lang="en-US" baseline="30000" dirty="0" smtClean="0"/>
              <a:t>3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Centre for Ice and Climate, Niels Bohr Institute, University of Copenhagen, Denmark; ddj@gfy.ku.dk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Centre for Remote Sensing Ice Sheets, University of Kansas, USA; 3INSTAAR, University of Colorado, USA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913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Reconstruction of the last interglacial period from the NEEM ice core</a:t>
            </a:r>
          </a:p>
          <a:p>
            <a:r>
              <a:rPr lang="en-US" dirty="0" smtClean="0"/>
              <a:t>Dorthe Dahl-Jensen</a:t>
            </a:r>
            <a:r>
              <a:rPr lang="en-US" baseline="30000" dirty="0" smtClean="0"/>
              <a:t>1</a:t>
            </a:r>
            <a:r>
              <a:rPr lang="en-US" dirty="0" smtClean="0"/>
              <a:t>, P. Gogineni</a:t>
            </a:r>
            <a:r>
              <a:rPr lang="en-US" baseline="30000" dirty="0" smtClean="0"/>
              <a:t>2</a:t>
            </a:r>
            <a:r>
              <a:rPr lang="en-US" dirty="0" smtClean="0"/>
              <a:t> and J.W.C. White</a:t>
            </a:r>
            <a:r>
              <a:rPr lang="en-US" baseline="30000" dirty="0" smtClean="0"/>
              <a:t>3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Centre for Ice and Climate, Niels Bohr Institute, University of Copenhagen, Denmark; ddj@gfy.ku.dk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Centre for Remote Sensing Ice Sheets, University of Kansas, USA; 3INSTAAR, University of Colorado, USA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434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Past4Future stakeholder survey</a:t>
            </a:r>
          </a:p>
          <a:p>
            <a:r>
              <a:rPr lang="en-US" dirty="0" smtClean="0"/>
              <a:t>Henning Thing</a:t>
            </a:r>
          </a:p>
          <a:p>
            <a:r>
              <a:rPr lang="en-US" dirty="0" smtClean="0"/>
              <a:t>Centre for Ice and Climate, Niels Bohr Institute, University of Copenhagen; thing@gfy.ku.dk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5417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Speleothem records over the Last Interglacial</a:t>
            </a:r>
          </a:p>
          <a:p>
            <a:r>
              <a:rPr lang="en-US" dirty="0" smtClean="0"/>
              <a:t>Dominique Genty</a:t>
            </a:r>
            <a:r>
              <a:rPr lang="en-US" baseline="30000" dirty="0" smtClean="0"/>
              <a:t>1</a:t>
            </a:r>
            <a:r>
              <a:rPr lang="en-US" dirty="0" smtClean="0"/>
              <a:t>, S. Verheyden</a:t>
            </a:r>
            <a:r>
              <a:rPr lang="en-US" baseline="30000" dirty="0" smtClean="0"/>
              <a:t>2</a:t>
            </a:r>
            <a:r>
              <a:rPr lang="en-US" dirty="0" smtClean="0"/>
              <a:t> and K. Wainer</a:t>
            </a:r>
            <a:r>
              <a:rPr lang="en-US" baseline="30000" dirty="0" smtClean="0"/>
              <a:t>3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Laboratoire des Sciences du Climat et de l’Environnement, CEA Saclay, Gif-sur-Yvette, France; dominique.genty@lsce.ipsl.fr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Geological Survey, Royal Belgian Institute of Natural Sciences, Belgium; </a:t>
            </a:r>
            <a:r>
              <a:rPr lang="en-US" baseline="30000" dirty="0" smtClean="0"/>
              <a:t>3</a:t>
            </a:r>
            <a:r>
              <a:rPr lang="en-US" dirty="0" smtClean="0"/>
              <a:t>Department of Earth Sciences, University of Oxford,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903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Speleothem records over the Last Interglacial</a:t>
            </a:r>
          </a:p>
          <a:p>
            <a:r>
              <a:rPr lang="en-US" dirty="0" smtClean="0"/>
              <a:t>Dominique Genty</a:t>
            </a:r>
            <a:r>
              <a:rPr lang="en-US" baseline="30000" dirty="0" smtClean="0"/>
              <a:t>1</a:t>
            </a:r>
            <a:r>
              <a:rPr lang="en-US" dirty="0" smtClean="0"/>
              <a:t>, S. Verheyden</a:t>
            </a:r>
            <a:r>
              <a:rPr lang="en-US" baseline="30000" dirty="0" smtClean="0"/>
              <a:t>2</a:t>
            </a:r>
            <a:r>
              <a:rPr lang="en-US" dirty="0" smtClean="0"/>
              <a:t> and K. Wainer</a:t>
            </a:r>
            <a:r>
              <a:rPr lang="en-US" baseline="30000" dirty="0" smtClean="0"/>
              <a:t>3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Laboratoire des Sciences du Climat et de l’Environnement, CEA Saclay, Gif-sur-Yvette, France; dominique.genty@lsce.ipsl.fr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Geological Survey, Royal Belgian Institute of Natural Sciences, Belgium; </a:t>
            </a:r>
            <a:r>
              <a:rPr lang="en-US" baseline="30000" dirty="0" smtClean="0"/>
              <a:t>3</a:t>
            </a:r>
            <a:r>
              <a:rPr lang="en-US" dirty="0" smtClean="0"/>
              <a:t>Department of Earth Sciences, University of Oxford,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5525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Dating and synchronizing paleoclimatic records over the Last Interglacial</a:t>
            </a:r>
          </a:p>
          <a:p>
            <a:r>
              <a:rPr lang="en-US" dirty="0" smtClean="0"/>
              <a:t>Emilie Capron</a:t>
            </a:r>
            <a:r>
              <a:rPr lang="en-US" baseline="30000" dirty="0" smtClean="0"/>
              <a:t>1</a:t>
            </a:r>
            <a:r>
              <a:rPr lang="en-US" dirty="0" smtClean="0"/>
              <a:t>, A. Landais</a:t>
            </a:r>
            <a:r>
              <a:rPr lang="en-US" baseline="30000" dirty="0" smtClean="0"/>
              <a:t>2</a:t>
            </a:r>
            <a:r>
              <a:rPr lang="en-US" dirty="0" smtClean="0"/>
              <a:t>, P.C. Tzedakis</a:t>
            </a:r>
            <a:r>
              <a:rPr lang="en-US" baseline="30000" dirty="0" smtClean="0"/>
              <a:t>3</a:t>
            </a:r>
            <a:r>
              <a:rPr lang="en-US" dirty="0" smtClean="0"/>
              <a:t>, E. Bard</a:t>
            </a:r>
            <a:r>
              <a:rPr lang="en-US" baseline="30000" dirty="0" smtClean="0"/>
              <a:t>4</a:t>
            </a:r>
            <a:r>
              <a:rPr lang="en-US" dirty="0" smtClean="0"/>
              <a:t>, T. Blunier</a:t>
            </a:r>
            <a:r>
              <a:rPr lang="en-US" baseline="30000" dirty="0" smtClean="0"/>
              <a:t>5</a:t>
            </a:r>
            <a:r>
              <a:rPr lang="en-US" dirty="0" smtClean="0"/>
              <a:t>, D. Dahl-Jensen</a:t>
            </a:r>
            <a:r>
              <a:rPr lang="en-US" baseline="30000" dirty="0" smtClean="0"/>
              <a:t>5</a:t>
            </a:r>
            <a:r>
              <a:rPr lang="en-US" dirty="0" smtClean="0"/>
              <a:t>, T. Dokken</a:t>
            </a:r>
            <a:r>
              <a:rPr lang="en-US" baseline="30000" dirty="0" smtClean="0"/>
              <a:t>6</a:t>
            </a:r>
            <a:r>
              <a:rPr lang="en-US" dirty="0" smtClean="0"/>
              <a:t>, R. Gersonde</a:t>
            </a:r>
            <a:r>
              <a:rPr lang="en-US" baseline="30000" dirty="0" smtClean="0"/>
              <a:t>7</a:t>
            </a:r>
            <a:r>
              <a:rPr lang="en-US" dirty="0" smtClean="0"/>
              <a:t>, F. Parrenin</a:t>
            </a:r>
            <a:r>
              <a:rPr lang="en-US" baseline="30000" dirty="0" smtClean="0"/>
              <a:t>8</a:t>
            </a:r>
            <a:r>
              <a:rPr lang="en-US" dirty="0" smtClean="0"/>
              <a:t>, M. Schulz</a:t>
            </a:r>
            <a:r>
              <a:rPr lang="en-US" baseline="30000" dirty="0" smtClean="0"/>
              <a:t>9</a:t>
            </a:r>
            <a:r>
              <a:rPr lang="en-US" dirty="0" smtClean="0"/>
              <a:t>, B. Vinther</a:t>
            </a:r>
            <a:r>
              <a:rPr lang="en-US" baseline="30000" dirty="0" smtClean="0"/>
              <a:t>2</a:t>
            </a:r>
            <a:r>
              <a:rPr lang="en-US" dirty="0" smtClean="0"/>
              <a:t> and C. Waelbroeck</a:t>
            </a:r>
            <a:r>
              <a:rPr lang="en-US" baseline="30000" dirty="0" smtClean="0"/>
              <a:t>2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British Antarctic Survey, Cambridge, UK; ecap@bas.ac.uk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Laboratoire des Sciences du Climat et de l’Environnement, CEA Saclay, Gif-sur-Yvette, France; </a:t>
            </a:r>
            <a:r>
              <a:rPr lang="en-US" baseline="30000" dirty="0" smtClean="0"/>
              <a:t>3</a:t>
            </a:r>
            <a:r>
              <a:rPr lang="en-US" dirty="0" smtClean="0"/>
              <a:t>UCL Department of Geography, University College London, London, UK; </a:t>
            </a:r>
            <a:r>
              <a:rPr lang="en-US" baseline="30000" dirty="0" smtClean="0"/>
              <a:t>4</a:t>
            </a:r>
            <a:r>
              <a:rPr lang="en-US" dirty="0" smtClean="0"/>
              <a:t>Centre de Recherche et d’Enseignement de Géosciences de l’Environnement, Aix en Provence, France; </a:t>
            </a:r>
            <a:r>
              <a:rPr lang="en-US" baseline="30000" dirty="0" smtClean="0"/>
              <a:t>5</a:t>
            </a:r>
            <a:r>
              <a:rPr lang="en-US" dirty="0" smtClean="0"/>
              <a:t>Department of Geophysics, University of Copenhagen, Denmark; </a:t>
            </a:r>
            <a:r>
              <a:rPr lang="en-US" baseline="30000" dirty="0" smtClean="0"/>
              <a:t>6</a:t>
            </a:r>
            <a:r>
              <a:rPr lang="en-US" dirty="0" smtClean="0"/>
              <a:t>Bjerknes Center Centre for Climate Research, Bergen, Norway; </a:t>
            </a:r>
            <a:r>
              <a:rPr lang="en-US" baseline="30000" dirty="0" smtClean="0"/>
              <a:t>7</a:t>
            </a:r>
            <a:r>
              <a:rPr lang="en-US" dirty="0" smtClean="0"/>
              <a:t>Alfred Wegener Institute, Bremerhaven, Germany; </a:t>
            </a:r>
            <a:r>
              <a:rPr lang="en-US" baseline="30000" dirty="0" smtClean="0"/>
              <a:t>8</a:t>
            </a:r>
            <a:r>
              <a:rPr lang="en-US" dirty="0" smtClean="0"/>
              <a:t>Laboratoire de Glaciologie et Géophysique de l’Environnement, Grenoble, France;</a:t>
            </a:r>
            <a:r>
              <a:rPr lang="en-US" baseline="30000" dirty="0" smtClean="0"/>
              <a:t>9</a:t>
            </a:r>
            <a:r>
              <a:rPr lang="en-US" dirty="0" smtClean="0"/>
              <a:t>MARUM, Center for Marine Environmental Sciences, and Faculty of Geosciences, University of Bremen, Germany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3894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Sea surface temperature controls on warm climate water isotopes in Greenland ice cores</a:t>
            </a:r>
          </a:p>
          <a:p>
            <a:r>
              <a:rPr lang="en-US" dirty="0" smtClean="0"/>
              <a:t>Louise C. Sime</a:t>
            </a:r>
            <a:r>
              <a:rPr lang="en-US" baseline="30000" dirty="0" smtClean="0"/>
              <a:t>1</a:t>
            </a:r>
            <a:r>
              <a:rPr lang="en-US" dirty="0" smtClean="0"/>
              <a:t>, V. Masson-Delmotte</a:t>
            </a:r>
            <a:r>
              <a:rPr lang="en-US" baseline="30000" dirty="0" smtClean="0"/>
              <a:t>2</a:t>
            </a:r>
            <a:r>
              <a:rPr lang="en-US" dirty="0" smtClean="0"/>
              <a:t>, C. Risi</a:t>
            </a:r>
            <a:r>
              <a:rPr lang="en-US" baseline="30000" dirty="0" smtClean="0"/>
              <a:t>3</a:t>
            </a:r>
            <a:r>
              <a:rPr lang="en-US" dirty="0" smtClean="0"/>
              <a:t> and J. Sjolte</a:t>
            </a:r>
            <a:r>
              <a:rPr lang="en-US" baseline="30000" dirty="0" smtClean="0"/>
              <a:t>4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British Antarctic Survey, Cambridge, UK; lsim@bas.ac.uk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Laboratoire des Sciences du Climat et de l'Environnement, Gif-sur-Yvette, France; </a:t>
            </a:r>
            <a:r>
              <a:rPr lang="en-US" baseline="30000" dirty="0" smtClean="0"/>
              <a:t>3</a:t>
            </a:r>
            <a:r>
              <a:rPr lang="en-US" dirty="0" smtClean="0"/>
              <a:t>Laboratoire de Météorologie Dynamique, Paris, France; </a:t>
            </a:r>
            <a:r>
              <a:rPr lang="en-US" baseline="30000" dirty="0" smtClean="0"/>
              <a:t>4</a:t>
            </a:r>
            <a:r>
              <a:rPr lang="en-US" dirty="0" smtClean="0"/>
              <a:t>Lund University, Sweden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490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Sea surface temperature controls on warm climate water isotopes in Greenland ice cores</a:t>
            </a:r>
          </a:p>
          <a:p>
            <a:r>
              <a:rPr lang="en-US" dirty="0" smtClean="0"/>
              <a:t>Louise C. Sime</a:t>
            </a:r>
            <a:r>
              <a:rPr lang="en-US" baseline="30000" dirty="0" smtClean="0"/>
              <a:t>1</a:t>
            </a:r>
            <a:r>
              <a:rPr lang="en-US" dirty="0" smtClean="0"/>
              <a:t>, V. Masson-Delmotte</a:t>
            </a:r>
            <a:r>
              <a:rPr lang="en-US" baseline="30000" dirty="0" smtClean="0"/>
              <a:t>2</a:t>
            </a:r>
            <a:r>
              <a:rPr lang="en-US" dirty="0" smtClean="0"/>
              <a:t>, C. Risi</a:t>
            </a:r>
            <a:r>
              <a:rPr lang="en-US" baseline="30000" dirty="0" smtClean="0"/>
              <a:t>3</a:t>
            </a:r>
            <a:r>
              <a:rPr lang="en-US" dirty="0" smtClean="0"/>
              <a:t> and J. Sjolte</a:t>
            </a:r>
            <a:r>
              <a:rPr lang="en-US" baseline="30000" dirty="0" smtClean="0"/>
              <a:t>4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British Antarctic Survey, Cambridge, UK; lsim@bas.ac.uk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Laboratoire des Sciences du Climat et de l'Environnement, Gif-sur-Yvette, France; </a:t>
            </a:r>
            <a:r>
              <a:rPr lang="en-US" baseline="30000" dirty="0" smtClean="0"/>
              <a:t>3</a:t>
            </a:r>
            <a:r>
              <a:rPr lang="en-US" dirty="0" smtClean="0"/>
              <a:t>Laboratoire de Météorologie Dynamique, Paris, France; </a:t>
            </a:r>
            <a:r>
              <a:rPr lang="en-US" baseline="30000" dirty="0" smtClean="0"/>
              <a:t>4</a:t>
            </a:r>
            <a:r>
              <a:rPr lang="en-US" dirty="0" smtClean="0"/>
              <a:t>Lund University, Sweden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6358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l"/>
            <a:r>
              <a:rPr lang="en-US" dirty="0" smtClean="0"/>
              <a:t>Reconstruction of past sea ice</a:t>
            </a:r>
          </a:p>
          <a:p>
            <a:pPr marR="0" algn="l"/>
            <a:r>
              <a:rPr lang="en-US" dirty="0" smtClean="0"/>
              <a:t>Rainer Gersonde</a:t>
            </a:r>
            <a:r>
              <a:rPr lang="en-US" baseline="30000" dirty="0" smtClean="0"/>
              <a:t>1</a:t>
            </a:r>
            <a:r>
              <a:rPr lang="en-US" dirty="0" smtClean="0"/>
              <a:t> and Anne de Vernal</a:t>
            </a:r>
            <a:r>
              <a:rPr lang="en-US" baseline="30000" dirty="0" smtClean="0"/>
              <a:t>2</a:t>
            </a:r>
          </a:p>
          <a:p>
            <a:pPr marR="0" algn="l"/>
            <a:r>
              <a:rPr lang="en-US" baseline="30000" dirty="0" smtClean="0"/>
              <a:t>1</a:t>
            </a:r>
            <a:r>
              <a:rPr lang="en-US" dirty="0" smtClean="0"/>
              <a:t>Alfred-Wegener-Institute for Polar and Marine Research, Bremerhaven, Germany; Rainer.Gersonde@awi.de</a:t>
            </a:r>
          </a:p>
          <a:p>
            <a:pPr marR="0" algn="l"/>
            <a:r>
              <a:rPr lang="en-US" baseline="30000" dirty="0" smtClean="0"/>
              <a:t>2</a:t>
            </a:r>
            <a:r>
              <a:rPr lang="en-US" dirty="0" smtClean="0"/>
              <a:t>GEOTOP, Université du Québec à Montréal, Montréal, Canada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5030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l"/>
            <a:r>
              <a:rPr lang="en-US" dirty="0" smtClean="0"/>
              <a:t>Reconstruction of past sea ice</a:t>
            </a:r>
          </a:p>
          <a:p>
            <a:pPr marR="0" algn="l"/>
            <a:r>
              <a:rPr lang="en-US" dirty="0" smtClean="0"/>
              <a:t>Rainer Gersonde</a:t>
            </a:r>
            <a:r>
              <a:rPr lang="en-US" baseline="30000" dirty="0" smtClean="0"/>
              <a:t>1</a:t>
            </a:r>
            <a:r>
              <a:rPr lang="en-US" dirty="0" smtClean="0"/>
              <a:t> and Anne de Vernal</a:t>
            </a:r>
            <a:r>
              <a:rPr lang="en-US" baseline="30000" dirty="0" smtClean="0"/>
              <a:t>2</a:t>
            </a:r>
          </a:p>
          <a:p>
            <a:pPr marR="0" algn="l"/>
            <a:r>
              <a:rPr lang="en-US" baseline="30000" dirty="0" smtClean="0"/>
              <a:t>1</a:t>
            </a:r>
            <a:r>
              <a:rPr lang="en-US" dirty="0" smtClean="0"/>
              <a:t>Alfred-Wegener-Institute for Polar and Marine Research, Bremerhaven, Germany; Rainer.Gersonde@awi.de</a:t>
            </a:r>
          </a:p>
          <a:p>
            <a:pPr marR="0" algn="l"/>
            <a:r>
              <a:rPr lang="en-US" baseline="30000" dirty="0" smtClean="0"/>
              <a:t>2</a:t>
            </a:r>
            <a:r>
              <a:rPr lang="en-US" dirty="0" smtClean="0"/>
              <a:t>GEOTOP, Université du Québec à Montréal, Montréal, Canada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9051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climate model inter-comparison of Last Interglacial peak warmth</a:t>
            </a:r>
          </a:p>
          <a:p>
            <a:r>
              <a:rPr lang="en-US" dirty="0" smtClean="0"/>
              <a:t>Emma J. Stone</a:t>
            </a:r>
            <a:r>
              <a:rPr lang="en-US" baseline="30000" dirty="0" smtClean="0"/>
              <a:t>1</a:t>
            </a:r>
            <a:r>
              <a:rPr lang="en-US" dirty="0" smtClean="0"/>
              <a:t>, P. Bakker</a:t>
            </a:r>
            <a:r>
              <a:rPr lang="en-US" baseline="30000" dirty="0" smtClean="0"/>
              <a:t>2</a:t>
            </a:r>
            <a:r>
              <a:rPr lang="en-US" dirty="0" smtClean="0"/>
              <a:t>, S. Charbit</a:t>
            </a:r>
            <a:r>
              <a:rPr lang="en-US" baseline="30000" dirty="0" smtClean="0"/>
              <a:t>3</a:t>
            </a:r>
            <a:r>
              <a:rPr lang="en-US" dirty="0" smtClean="0"/>
              <a:t>, S.P. Ritz</a:t>
            </a:r>
            <a:r>
              <a:rPr lang="en-US" baseline="30000" dirty="0" smtClean="0"/>
              <a:t>4</a:t>
            </a:r>
            <a:r>
              <a:rPr lang="en-US" dirty="0" smtClean="0"/>
              <a:t> and V. Varma</a:t>
            </a:r>
            <a:r>
              <a:rPr lang="en-US" baseline="30000" dirty="0" smtClean="0"/>
              <a:t>5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School of Geographical Sciences, University of Bristol, UK; emma.j.stone@bristol.ac.uk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Earth &amp; Climate Cluster, Department of Earth Sciences, Vrije Universiteit Amsterdam, The Netherlands; </a:t>
            </a:r>
            <a:r>
              <a:rPr lang="en-US" baseline="30000" dirty="0" smtClean="0"/>
              <a:t>3</a:t>
            </a:r>
            <a:r>
              <a:rPr lang="en-US" dirty="0" smtClean="0"/>
              <a:t>Laboratoire des Sciences du Climat et de l'Environnement, CEA Saclay, Gif-sur-Yvette, France; </a:t>
            </a:r>
            <a:r>
              <a:rPr lang="en-US" baseline="30000" dirty="0" smtClean="0"/>
              <a:t>4</a:t>
            </a:r>
            <a:r>
              <a:rPr lang="en-US" dirty="0" smtClean="0"/>
              <a:t>Climate and Environmental Physics, Physics Institute and Oeschger Centre for Climate Change Research, University of Bern, Switzerland; </a:t>
            </a:r>
            <a:r>
              <a:rPr lang="en-US" baseline="30000" dirty="0" smtClean="0"/>
              <a:t>5</a:t>
            </a:r>
            <a:r>
              <a:rPr lang="en-US" dirty="0" smtClean="0"/>
              <a:t>Center for Marine Environmental Sciences and Faculty of Geosciences, University of Bremen, Germany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075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climate model inter-comparison of Last Interglacial peak warmth</a:t>
            </a:r>
          </a:p>
          <a:p>
            <a:r>
              <a:rPr lang="en-US" dirty="0" smtClean="0"/>
              <a:t>Emma J. Stone</a:t>
            </a:r>
            <a:r>
              <a:rPr lang="en-US" baseline="30000" dirty="0" smtClean="0"/>
              <a:t>1</a:t>
            </a:r>
            <a:r>
              <a:rPr lang="en-US" dirty="0" smtClean="0"/>
              <a:t>, P. Bakker</a:t>
            </a:r>
            <a:r>
              <a:rPr lang="en-US" baseline="30000" dirty="0" smtClean="0"/>
              <a:t>2</a:t>
            </a:r>
            <a:r>
              <a:rPr lang="en-US" dirty="0" smtClean="0"/>
              <a:t>, S. Charbit</a:t>
            </a:r>
            <a:r>
              <a:rPr lang="en-US" baseline="30000" dirty="0" smtClean="0"/>
              <a:t>3</a:t>
            </a:r>
            <a:r>
              <a:rPr lang="en-US" dirty="0" smtClean="0"/>
              <a:t>, S.P. Ritz</a:t>
            </a:r>
            <a:r>
              <a:rPr lang="en-US" baseline="30000" dirty="0" smtClean="0"/>
              <a:t>4</a:t>
            </a:r>
            <a:r>
              <a:rPr lang="en-US" dirty="0" smtClean="0"/>
              <a:t> and V. Varma</a:t>
            </a:r>
            <a:r>
              <a:rPr lang="en-US" baseline="30000" dirty="0" smtClean="0"/>
              <a:t>5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School of Geographical Sciences, University of Bristol, UK; emma.j.stone@bristol.ac.uk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Earth &amp; Climate Cluster, Department of Earth Sciences, Vrije Universiteit Amsterdam, The Netherlands; </a:t>
            </a:r>
            <a:r>
              <a:rPr lang="en-US" baseline="30000" dirty="0" smtClean="0"/>
              <a:t>3</a:t>
            </a:r>
            <a:r>
              <a:rPr lang="en-US" dirty="0" smtClean="0"/>
              <a:t>Laboratoire des Sciences du Climat et de l'Environnement, CEA Saclay, Gif-sur-Yvette, France; </a:t>
            </a:r>
            <a:r>
              <a:rPr lang="en-US" baseline="30000" dirty="0" smtClean="0"/>
              <a:t>4</a:t>
            </a:r>
            <a:r>
              <a:rPr lang="en-US" dirty="0" smtClean="0"/>
              <a:t>Climate and Environmental Physics, Physics Institute and Oeschger Centre for Climate Change Research, University of Bern, Switzerland; </a:t>
            </a:r>
            <a:r>
              <a:rPr lang="en-US" baseline="30000" dirty="0" smtClean="0"/>
              <a:t>5</a:t>
            </a:r>
            <a:r>
              <a:rPr lang="en-US" dirty="0" smtClean="0"/>
              <a:t>Center for Marine Environmental Sciences and Faculty of Geosciences, University of Bremen, Germany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2061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Continuous in-field measurements of gas concentration from ice cores</a:t>
            </a:r>
          </a:p>
          <a:p>
            <a:r>
              <a:rPr lang="en-US" dirty="0" smtClean="0"/>
              <a:t>Thomas Blunier</a:t>
            </a:r>
            <a:r>
              <a:rPr lang="en-US" baseline="30000" dirty="0" smtClean="0"/>
              <a:t>1</a:t>
            </a:r>
            <a:r>
              <a:rPr lang="en-US" dirty="0" smtClean="0"/>
              <a:t>, J. Chappellaz</a:t>
            </a:r>
            <a:r>
              <a:rPr lang="en-US" baseline="30000" dirty="0" smtClean="0"/>
              <a:t>2</a:t>
            </a:r>
            <a:r>
              <a:rPr lang="en-US" dirty="0" smtClean="0"/>
              <a:t> and E. Brook</a:t>
            </a:r>
            <a:r>
              <a:rPr lang="en-US" baseline="30000" dirty="0" smtClean="0"/>
              <a:t>3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Centre for Ice and Climate, Niels Bohr Institute, University of Copenhagen, Denmark; blunier@gfy.ku.dk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Laboratoire de Glaciologie et Géophysique de l’Environnement, CNRS, Université Joseph Fourier-Grenoble, France; </a:t>
            </a:r>
            <a:r>
              <a:rPr lang="en-US" baseline="30000" dirty="0" smtClean="0"/>
              <a:t>3</a:t>
            </a:r>
            <a:r>
              <a:rPr lang="en-US" dirty="0" smtClean="0"/>
              <a:t>Department of Geosciences, Oregon State University, Corvallis, USA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508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Lifting the veil on speleothem sampling</a:t>
            </a:r>
          </a:p>
          <a:p>
            <a:r>
              <a:rPr lang="en-US" dirty="0" smtClean="0"/>
              <a:t>Sophie Verheyden</a:t>
            </a:r>
            <a:r>
              <a:rPr lang="en-US" baseline="30000" dirty="0" smtClean="0"/>
              <a:t>1</a:t>
            </a:r>
            <a:r>
              <a:rPr lang="en-US" dirty="0" smtClean="0"/>
              <a:t> and Dominique Genty</a:t>
            </a:r>
            <a:r>
              <a:rPr lang="en-US" baseline="30000" dirty="0" smtClean="0"/>
              <a:t>2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Geological Survey, Royal Belgian Institute of Natural Sciences, Belgium; sophie.verheyden@naturalsciences.be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Laboratoire des Sciences du Climat et de l’Environnement, CEA Saclay, Gif-sur-Yvette, France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6990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Continuous in-field measurements of gas concentration from ice cores</a:t>
            </a:r>
          </a:p>
          <a:p>
            <a:r>
              <a:rPr lang="en-US" dirty="0" smtClean="0"/>
              <a:t>Thomas Blunier</a:t>
            </a:r>
            <a:r>
              <a:rPr lang="en-US" baseline="30000" dirty="0" smtClean="0"/>
              <a:t>1</a:t>
            </a:r>
            <a:r>
              <a:rPr lang="en-US" dirty="0" smtClean="0"/>
              <a:t>, J. Chappellaz</a:t>
            </a:r>
            <a:r>
              <a:rPr lang="en-US" baseline="30000" dirty="0" smtClean="0"/>
              <a:t>2</a:t>
            </a:r>
            <a:r>
              <a:rPr lang="en-US" dirty="0" smtClean="0"/>
              <a:t> and E. Brook</a:t>
            </a:r>
            <a:r>
              <a:rPr lang="en-US" baseline="30000" dirty="0" smtClean="0"/>
              <a:t>3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Centre for Ice and Climate, Niels Bohr Institute, University of Copenhagen, Denmark; blunier@gfy.ku.dk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Laboratoire de Glaciologie et Géophysique de l’Environnement, CNRS, Université Joseph Fourier-Grenoble, France; </a:t>
            </a:r>
            <a:r>
              <a:rPr lang="en-US" baseline="30000" dirty="0" smtClean="0"/>
              <a:t>3</a:t>
            </a:r>
            <a:r>
              <a:rPr lang="en-US" dirty="0" smtClean="0"/>
              <a:t>Department of Geosciences, Oregon State University, Corvallis, USA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7134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Sea level variations during the Last Interglacial</a:t>
            </a:r>
          </a:p>
          <a:p>
            <a:r>
              <a:rPr lang="en-US" dirty="0" smtClean="0"/>
              <a:t>Mark Siddall</a:t>
            </a:r>
            <a:r>
              <a:rPr lang="en-US" baseline="30000" dirty="0" smtClean="0"/>
              <a:t>1</a:t>
            </a:r>
            <a:r>
              <a:rPr lang="en-US" dirty="0" smtClean="0"/>
              <a:t>, R.C.A. Hindmarsh</a:t>
            </a:r>
            <a:r>
              <a:rPr lang="en-US" baseline="30000" dirty="0" smtClean="0"/>
              <a:t>2</a:t>
            </a:r>
            <a:r>
              <a:rPr lang="en-US" dirty="0" smtClean="0"/>
              <a:t>, W.G. Thompson</a:t>
            </a:r>
            <a:r>
              <a:rPr lang="en-US" baseline="30000" dirty="0" smtClean="0"/>
              <a:t>3</a:t>
            </a:r>
            <a:r>
              <a:rPr lang="en-US" dirty="0" smtClean="0"/>
              <a:t>, A. Dutton</a:t>
            </a:r>
            <a:r>
              <a:rPr lang="en-US" baseline="30000" dirty="0" smtClean="0"/>
              <a:t>4</a:t>
            </a:r>
            <a:r>
              <a:rPr lang="en-US" dirty="0" smtClean="0"/>
              <a:t>, R.E. Kopp</a:t>
            </a:r>
            <a:r>
              <a:rPr lang="en-US" baseline="30000" dirty="0" smtClean="0"/>
              <a:t>5</a:t>
            </a:r>
            <a:r>
              <a:rPr lang="en-US" dirty="0" smtClean="0"/>
              <a:t> and E.J. Stone</a:t>
            </a:r>
            <a:r>
              <a:rPr lang="en-US" baseline="30000" dirty="0" smtClean="0"/>
              <a:t>6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Department of Earth Sciences, University of Bristol, UK; mark.siddall@bristol.ac.uk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Science Programmes, British Antarctic Survey, Cambridge, UK; </a:t>
            </a:r>
            <a:r>
              <a:rPr lang="en-US" baseline="30000" dirty="0" smtClean="0"/>
              <a:t>3</a:t>
            </a:r>
            <a:r>
              <a:rPr lang="en-US" dirty="0" smtClean="0"/>
              <a:t>Department of Geology and Geophysics, Woods Hole Oceanographic Institution, Woods Hole, USA; </a:t>
            </a:r>
            <a:r>
              <a:rPr lang="en-US" baseline="30000" dirty="0" smtClean="0"/>
              <a:t>4</a:t>
            </a:r>
            <a:r>
              <a:rPr lang="en-US" dirty="0" smtClean="0"/>
              <a:t>Department of Geological Sciences, University of Florida, Gainesville, USA; </a:t>
            </a:r>
            <a:r>
              <a:rPr lang="en-US" baseline="30000" dirty="0" smtClean="0"/>
              <a:t>5</a:t>
            </a:r>
            <a:r>
              <a:rPr lang="en-US" dirty="0" smtClean="0"/>
              <a:t>Department of Earth &amp; Planetary Sciences and Rutgers Energy Institute, Rutgers University, New Brunswick, USA; </a:t>
            </a:r>
            <a:r>
              <a:rPr lang="en-US" baseline="30000" dirty="0" smtClean="0"/>
              <a:t>6</a:t>
            </a:r>
            <a:r>
              <a:rPr lang="en-US" dirty="0" smtClean="0"/>
              <a:t>School of Geographical Sciences, University of Bristol, UK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8990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Paleofire workshop</a:t>
            </a:r>
          </a:p>
          <a:p>
            <a:r>
              <a:rPr lang="en-US" dirty="0" smtClean="0"/>
              <a:t>Natalie Kehrwald</a:t>
            </a:r>
            <a:r>
              <a:rPr lang="en-US" baseline="30000" dirty="0" smtClean="0"/>
              <a:t>1</a:t>
            </a:r>
            <a:r>
              <a:rPr lang="en-US" dirty="0" smtClean="0"/>
              <a:t>, C. Barbante</a:t>
            </a:r>
            <a:r>
              <a:rPr lang="en-US" baseline="30000" dirty="0" smtClean="0"/>
              <a:t>1,2</a:t>
            </a:r>
            <a:r>
              <a:rPr lang="en-US" dirty="0" smtClean="0"/>
              <a:t>, C. Whitlock</a:t>
            </a:r>
            <a:r>
              <a:rPr lang="en-US" baseline="30000" dirty="0" smtClean="0"/>
              <a:t>3</a:t>
            </a:r>
            <a:r>
              <a:rPr lang="en-US" dirty="0" smtClean="0"/>
              <a:t> and V. Brovkin</a:t>
            </a:r>
            <a:r>
              <a:rPr lang="en-US" baseline="30000" dirty="0" smtClean="0"/>
              <a:t>4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Department of Environmental Science, Informatics and Statistics, University of Venice, Italy; kehrwald@unive.it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Institute for the Dynamics of Environmental Processes, Consiglio Nazionale delle Ricerche, Venice, Italy; </a:t>
            </a:r>
            <a:r>
              <a:rPr lang="en-US" baseline="30000" dirty="0" smtClean="0"/>
              <a:t>3</a:t>
            </a:r>
            <a:r>
              <a:rPr lang="en-US" dirty="0" smtClean="0"/>
              <a:t>Department of Earth Sciences, Montana State University, Montana, USA; </a:t>
            </a:r>
            <a:r>
              <a:rPr lang="en-US" baseline="30000" dirty="0" smtClean="0"/>
              <a:t>4</a:t>
            </a:r>
            <a:r>
              <a:rPr lang="en-US" dirty="0" smtClean="0"/>
              <a:t>Max Planck Institute for Meteorology, Hamburg, Germany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6387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Sea level changes into MIS 5: From observations to predictions</a:t>
            </a:r>
          </a:p>
          <a:p>
            <a:r>
              <a:rPr lang="en-US" dirty="0" smtClean="0"/>
              <a:t>Bogdan P. Onac</a:t>
            </a:r>
            <a:r>
              <a:rPr lang="en-US" baseline="30000" dirty="0" smtClean="0"/>
              <a:t>1</a:t>
            </a:r>
            <a:r>
              <a:rPr lang="en-US" dirty="0" smtClean="0"/>
              <a:t>, J.A. Dorale</a:t>
            </a:r>
            <a:r>
              <a:rPr lang="en-US" baseline="30000" dirty="0" smtClean="0"/>
              <a:t>2</a:t>
            </a:r>
            <a:r>
              <a:rPr lang="en-US" dirty="0" smtClean="0"/>
              <a:t> and J.J. Fornós</a:t>
            </a:r>
            <a:r>
              <a:rPr lang="en-US" baseline="30000" dirty="0" smtClean="0"/>
              <a:t>3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Department of Geology, University of South Florida, Tampa, USA; bonac@usf.edu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Department of Geoscience, University of Iowa, USA; </a:t>
            </a:r>
            <a:r>
              <a:rPr lang="en-US" baseline="30000" dirty="0" smtClean="0"/>
              <a:t>3</a:t>
            </a:r>
            <a:r>
              <a:rPr lang="en-US" dirty="0" smtClean="0"/>
              <a:t>Departament de Ciències de la Terra, Universitat de les Illes Balears, Palma, Spain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0533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Ice sheet climate interactions: Implications for coastal engineering</a:t>
            </a:r>
          </a:p>
          <a:p>
            <a:r>
              <a:rPr lang="en-US" dirty="0" smtClean="0"/>
              <a:t>Andrea Dutton</a:t>
            </a:r>
            <a:r>
              <a:rPr lang="en-US" baseline="30000" dirty="0" smtClean="0"/>
              <a:t>1</a:t>
            </a:r>
            <a:r>
              <a:rPr lang="en-US" dirty="0" smtClean="0"/>
              <a:t>, E.J. Stone</a:t>
            </a:r>
            <a:r>
              <a:rPr lang="en-US" baseline="30000" dirty="0" smtClean="0"/>
              <a:t>2</a:t>
            </a:r>
            <a:r>
              <a:rPr lang="en-US" dirty="0" smtClean="0"/>
              <a:t> and A. Carlson</a:t>
            </a:r>
            <a:r>
              <a:rPr lang="en-US" baseline="30000" dirty="0" smtClean="0"/>
              <a:t>3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Department of Geological Sciences, University of Florida, Gainesville, USA; adutton@ufl.edu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School of Geographical Sciences, University of Bristol, UK; </a:t>
            </a:r>
            <a:r>
              <a:rPr lang="en-US" baseline="30000" dirty="0" smtClean="0"/>
              <a:t>3</a:t>
            </a:r>
            <a:r>
              <a:rPr lang="en-US" dirty="0" smtClean="0"/>
              <a:t>Department of Geoscience, University of Wisconsin, Madison, USA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6473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Modes of variability in the climate system: Past-Present-Future</a:t>
            </a:r>
          </a:p>
          <a:p>
            <a:r>
              <a:rPr lang="en-US" baseline="0" dirty="0" smtClean="0"/>
              <a:t>Hubertus Fischer</a:t>
            </a:r>
            <a:r>
              <a:rPr lang="en-US" baseline="30000" dirty="0" smtClean="0"/>
              <a:t>1</a:t>
            </a:r>
            <a:r>
              <a:rPr lang="en-US" baseline="0" dirty="0" smtClean="0"/>
              <a:t> and Eric W. Wolff</a:t>
            </a:r>
            <a:r>
              <a:rPr lang="en-US" baseline="30000" dirty="0" smtClean="0"/>
              <a:t>2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Climate and Environmental Physics and Oeschger Centre for Climate Change Research, University of Bern, Switzerland; hubertus.fischer@climate.unibe.ch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British Antarctic Survey, Cambridge,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0584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4th PAGES past interglacials workshop</a:t>
            </a:r>
          </a:p>
          <a:p>
            <a:r>
              <a:rPr lang="en-US" dirty="0" smtClean="0"/>
              <a:t>Polychronis C. Tzedakis</a:t>
            </a:r>
            <a:r>
              <a:rPr lang="en-US" baseline="30000" dirty="0" smtClean="0"/>
              <a:t>1</a:t>
            </a:r>
            <a:r>
              <a:rPr lang="en-US" dirty="0" smtClean="0"/>
              <a:t>, J.F. McManus</a:t>
            </a:r>
            <a:r>
              <a:rPr lang="en-US" baseline="30000" dirty="0" smtClean="0"/>
              <a:t>2</a:t>
            </a:r>
            <a:r>
              <a:rPr lang="en-US" dirty="0" smtClean="0"/>
              <a:t>, D. Raynaud</a:t>
            </a:r>
            <a:r>
              <a:rPr lang="en-US" baseline="30000" dirty="0" smtClean="0"/>
              <a:t>3</a:t>
            </a:r>
            <a:r>
              <a:rPr lang="en-US" dirty="0" smtClean="0"/>
              <a:t>, D.A. Hodell</a:t>
            </a:r>
            <a:r>
              <a:rPr lang="en-US" baseline="30000" dirty="0" smtClean="0"/>
              <a:t>4</a:t>
            </a:r>
            <a:r>
              <a:rPr lang="en-US" dirty="0" smtClean="0"/>
              <a:t>, L.C. Skinner</a:t>
            </a:r>
            <a:r>
              <a:rPr lang="en-US" baseline="30000" dirty="0" smtClean="0"/>
              <a:t>4</a:t>
            </a:r>
            <a:r>
              <a:rPr lang="en-US" dirty="0" smtClean="0"/>
              <a:t> and E.W. Wolff</a:t>
            </a:r>
            <a:r>
              <a:rPr lang="en-US" baseline="30000" dirty="0" smtClean="0"/>
              <a:t>5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Department of Geography, University College London, UK; p.c.tzedakis@ucl.ac.uk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Lamont-Doherty Earth Observatory of Columbia University, New York, USA; </a:t>
            </a:r>
            <a:r>
              <a:rPr lang="en-US" baseline="30000" dirty="0" smtClean="0"/>
              <a:t>3</a:t>
            </a:r>
            <a:r>
              <a:rPr lang="en-US" dirty="0" smtClean="0"/>
              <a:t>Laboratoire de Glaciologie et Géophysique de l’Environnement, Grenoble, France; </a:t>
            </a:r>
            <a:r>
              <a:rPr lang="en-US" baseline="30000" dirty="0" smtClean="0"/>
              <a:t>4</a:t>
            </a:r>
            <a:r>
              <a:rPr lang="en-US" dirty="0" smtClean="0"/>
              <a:t>Department of Earth Sciences, University of Cambridge, UK; </a:t>
            </a:r>
            <a:r>
              <a:rPr lang="en-US" baseline="30000" dirty="0" smtClean="0"/>
              <a:t>5</a:t>
            </a:r>
            <a:r>
              <a:rPr lang="en-US" dirty="0" smtClean="0"/>
              <a:t>British Antarctic Survey, Cambridge,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0772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Sea ice in the paleoclimate system</a:t>
            </a:r>
          </a:p>
          <a:p>
            <a:r>
              <a:rPr lang="en-US" dirty="0" smtClean="0"/>
              <a:t>Anne de Vernal</a:t>
            </a:r>
            <a:r>
              <a:rPr lang="en-US" baseline="30000" dirty="0" smtClean="0"/>
              <a:t>1</a:t>
            </a:r>
            <a:r>
              <a:rPr lang="en-US" dirty="0" smtClean="0"/>
              <a:t>, E.W. Wolff</a:t>
            </a:r>
            <a:r>
              <a:rPr lang="en-US" baseline="30000" dirty="0" smtClean="0"/>
              <a:t>2</a:t>
            </a:r>
            <a:r>
              <a:rPr lang="en-US" dirty="0" smtClean="0"/>
              <a:t> and R. Gersonde</a:t>
            </a:r>
            <a:r>
              <a:rPr lang="en-US" baseline="30000" dirty="0" smtClean="0"/>
              <a:t>3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GEOTOP, Université du Québec à Montréal, Canada; devernal.anne@uqam.ca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British Antarctic Survey, Cambridge, UK; </a:t>
            </a:r>
            <a:r>
              <a:rPr lang="en-US" baseline="30000" dirty="0" smtClean="0"/>
              <a:t>3</a:t>
            </a:r>
            <a:r>
              <a:rPr lang="en-US" dirty="0" smtClean="0"/>
              <a:t>Alfred-Wegener-Institute for Polar and Marine Research, Bremerhaven, Germany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193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Drilling a deep ice core at the NEEM site (Greenland)</a:t>
            </a:r>
          </a:p>
          <a:p>
            <a:r>
              <a:rPr lang="en-US" dirty="0" smtClean="0"/>
              <a:t>Jørgen P. Steffensen</a:t>
            </a:r>
          </a:p>
          <a:p>
            <a:r>
              <a:rPr lang="en-US" dirty="0" smtClean="0"/>
              <a:t>Centre for Ice and Climate, Niels Bohr Institute, University of Copenhagen; jps@gfy.ku.dk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78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Drilling a deep ice core at the NEEM site (Greenland)</a:t>
            </a:r>
          </a:p>
          <a:p>
            <a:r>
              <a:rPr lang="en-US" dirty="0" smtClean="0"/>
              <a:t>Jørgen P. Steffensen</a:t>
            </a:r>
          </a:p>
          <a:p>
            <a:r>
              <a:rPr lang="en-US" dirty="0" smtClean="0"/>
              <a:t>Centre for Ice and Climate, Niels Bohr Institute, University of Copenhagen; jps@gfy.ku.dk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258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Sampling marine sediment</a:t>
            </a:r>
          </a:p>
          <a:p>
            <a:r>
              <a:rPr lang="en-US" dirty="0" smtClean="0"/>
              <a:t>Rainer Gersonde</a:t>
            </a:r>
            <a:r>
              <a:rPr lang="en-US" baseline="30000" dirty="0" smtClean="0"/>
              <a:t>1</a:t>
            </a:r>
            <a:r>
              <a:rPr lang="en-US" dirty="0" smtClean="0"/>
              <a:t> and Marit-Solveig Seidenkrantz</a:t>
            </a:r>
            <a:r>
              <a:rPr lang="en-US" baseline="30000" dirty="0" smtClean="0"/>
              <a:t>2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Alfred-Wegener-Institute for Polar and Marine Research, Bremerhaven, Germany; Rainer.Gersonde@awi.de 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Centre for Past Climate Studies, Department of Geoscience, Aarhus University, Denmark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01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Sampling marine sediment</a:t>
            </a:r>
          </a:p>
          <a:p>
            <a:r>
              <a:rPr lang="en-US" dirty="0" smtClean="0"/>
              <a:t>Rainer Gersonde</a:t>
            </a:r>
            <a:r>
              <a:rPr lang="en-US" baseline="30000" dirty="0" smtClean="0"/>
              <a:t>1</a:t>
            </a:r>
            <a:r>
              <a:rPr lang="en-US" dirty="0" smtClean="0"/>
              <a:t> and Marit-Solveig Seidenkrantz</a:t>
            </a:r>
            <a:r>
              <a:rPr lang="en-US" baseline="30000" dirty="0" smtClean="0"/>
              <a:t>2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Alfred-Wegener-Institute for Polar and Marine Research, Bremerhaven, Germany; Rainer.Gersonde@awi.de 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Centre for Past Climate Studies, Department of Geoscience, Aarhus University, Denmark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477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Insights into paleoclimate modeling</a:t>
            </a:r>
          </a:p>
          <a:p>
            <a:r>
              <a:rPr lang="en-US" dirty="0" smtClean="0"/>
              <a:t>Emma J. Stone</a:t>
            </a:r>
            <a:r>
              <a:rPr lang="en-US" baseline="30000" dirty="0" smtClean="0"/>
              <a:t>1</a:t>
            </a:r>
            <a:r>
              <a:rPr lang="en-US" dirty="0" smtClean="0"/>
              <a:t>, P. Bakker</a:t>
            </a:r>
            <a:r>
              <a:rPr lang="en-US" baseline="30000" dirty="0" smtClean="0"/>
              <a:t>2</a:t>
            </a:r>
            <a:r>
              <a:rPr lang="en-US" dirty="0" smtClean="0"/>
              <a:t>, S. Charbit</a:t>
            </a:r>
            <a:r>
              <a:rPr lang="en-US" baseline="30000" dirty="0" smtClean="0"/>
              <a:t>3</a:t>
            </a:r>
            <a:r>
              <a:rPr lang="en-US" dirty="0" smtClean="0"/>
              <a:t>, S.P. Ritz</a:t>
            </a:r>
            <a:r>
              <a:rPr lang="en-US" baseline="30000" dirty="0" smtClean="0"/>
              <a:t>4</a:t>
            </a:r>
            <a:r>
              <a:rPr lang="en-US" dirty="0" smtClean="0"/>
              <a:t> and V. Varma</a:t>
            </a:r>
            <a:r>
              <a:rPr lang="en-US" baseline="30000" dirty="0" smtClean="0"/>
              <a:t>5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School of Geographical Sciences, University of Bristol, UK; emma.j.stone@bristol.ac.uk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Earth &amp; Climate Cluster, Department of Earth Sciences</a:t>
            </a:r>
            <a:r>
              <a:rPr lang="en-US" dirty="0" smtClean="0">
                <a:solidFill>
                  <a:srgbClr val="FFFF00"/>
                </a:solidFill>
              </a:rPr>
              <a:t>, Vrije Universiteit Amsterdam</a:t>
            </a:r>
            <a:r>
              <a:rPr lang="en-US" dirty="0" smtClean="0"/>
              <a:t>, The Netherlands; </a:t>
            </a:r>
            <a:r>
              <a:rPr lang="en-US" baseline="30000" dirty="0" smtClean="0"/>
              <a:t>3</a:t>
            </a:r>
            <a:r>
              <a:rPr lang="en-US" dirty="0" smtClean="0"/>
              <a:t>Laboratoire des Sciences du Climat et de l'Environnement, CEA Saclay, Gif-sur-Yvette, France; </a:t>
            </a:r>
            <a:r>
              <a:rPr lang="en-US" baseline="30000" dirty="0" smtClean="0"/>
              <a:t>4</a:t>
            </a:r>
            <a:r>
              <a:rPr lang="en-US" dirty="0" smtClean="0"/>
              <a:t>Climate and Environmental Physics, Physics Institute and Oeschger Centre for Climate Change Research, University of Bern, Switzerland; </a:t>
            </a:r>
            <a:r>
              <a:rPr lang="en-US" baseline="30000" dirty="0" smtClean="0"/>
              <a:t>5</a:t>
            </a:r>
            <a:r>
              <a:rPr lang="en-US" dirty="0" smtClean="0"/>
              <a:t>Center for Marine Environmental Sciences and Faculty of Geosciences, University of Bremen, Germany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688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marine sediment archives to reconstruct past outlet glacier variability</a:t>
            </a:r>
          </a:p>
          <a:p>
            <a:r>
              <a:rPr lang="en-US" dirty="0" smtClean="0"/>
              <a:t>Camilla S. Andresen</a:t>
            </a:r>
            <a:r>
              <a:rPr lang="en-US" baseline="30000" dirty="0" smtClean="0"/>
              <a:t>1</a:t>
            </a:r>
            <a:r>
              <a:rPr lang="en-US" dirty="0" smtClean="0"/>
              <a:t>, F. Straneo</a:t>
            </a:r>
            <a:r>
              <a:rPr lang="en-US" baseline="30000" dirty="0" smtClean="0"/>
              <a:t>2</a:t>
            </a:r>
            <a:r>
              <a:rPr lang="en-US" dirty="0" smtClean="0"/>
              <a:t>, M.H. Ribergaard</a:t>
            </a:r>
            <a:r>
              <a:rPr lang="en-US" baseline="30000" dirty="0" smtClean="0"/>
              <a:t>3</a:t>
            </a:r>
            <a:r>
              <a:rPr lang="en-US" dirty="0" smtClean="0"/>
              <a:t>, A.A. Bjørk</a:t>
            </a:r>
            <a:r>
              <a:rPr lang="en-US" baseline="30000" dirty="0" smtClean="0"/>
              <a:t>4</a:t>
            </a:r>
            <a:r>
              <a:rPr lang="en-US" dirty="0" smtClean="0"/>
              <a:t>, A. Kuijpers</a:t>
            </a:r>
            <a:r>
              <a:rPr lang="en-US" baseline="30000" dirty="0" smtClean="0"/>
              <a:t>1</a:t>
            </a:r>
            <a:r>
              <a:rPr lang="en-US" dirty="0" smtClean="0"/>
              <a:t> and K.H. Kjær</a:t>
            </a:r>
            <a:r>
              <a:rPr lang="en-US" baseline="30000" dirty="0" smtClean="0"/>
              <a:t>4</a:t>
            </a:r>
          </a:p>
          <a:p>
            <a:r>
              <a:rPr lang="en-US" baseline="30000" dirty="0" smtClean="0"/>
              <a:t>1</a:t>
            </a:r>
            <a:r>
              <a:rPr lang="en-US" baseline="0" dirty="0" smtClean="0"/>
              <a:t>Geological Survey of Denmark and Greenland, Department of Marine Geology and Glaciology, Denmark; csa@geus.dk</a:t>
            </a:r>
          </a:p>
          <a:p>
            <a:r>
              <a:rPr lang="en-US" baseline="30000" dirty="0" smtClean="0"/>
              <a:t>2</a:t>
            </a:r>
            <a:r>
              <a:rPr lang="en-US" baseline="0" dirty="0" smtClean="0"/>
              <a:t>Department of Physical Oceanography, Woods Hole Oceanographic Institution, USA; </a:t>
            </a:r>
            <a:r>
              <a:rPr lang="en-US" baseline="30000" dirty="0" smtClean="0"/>
              <a:t>3</a:t>
            </a:r>
            <a:r>
              <a:rPr lang="en-US" baseline="0" dirty="0" smtClean="0"/>
              <a:t>Danish Meteorological Institute, Centre for Ocean and Ice, Denmark; </a:t>
            </a:r>
            <a:r>
              <a:rPr lang="en-US" baseline="30000" dirty="0" smtClean="0"/>
              <a:t>4</a:t>
            </a:r>
            <a:r>
              <a:rPr lang="en-US" baseline="0" dirty="0" smtClean="0"/>
              <a:t>Centre for GeoGenetics, Natural History Museum, Denmark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A13C-A4BA-3348-B2DC-1BAC2DFA864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004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50E0-497A-A045-9763-8368240CDA3B}" type="datetimeFigureOut">
              <a:rPr lang="en-US" smtClean="0"/>
              <a:t>3/28/13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6FD8-5083-734A-8722-76CFB4C622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181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50E0-497A-A045-9763-8368240CDA3B}" type="datetimeFigureOut">
              <a:rPr lang="en-US" smtClean="0"/>
              <a:t>3/28/13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6FD8-5083-734A-8722-76CFB4C622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052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50E0-497A-A045-9763-8368240CDA3B}" type="datetimeFigureOut">
              <a:rPr lang="en-US" smtClean="0"/>
              <a:t>3/28/13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6FD8-5083-734A-8722-76CFB4C622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28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50E0-497A-A045-9763-8368240CDA3B}" type="datetimeFigureOut">
              <a:rPr lang="en-US" smtClean="0"/>
              <a:t>3/28/13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6FD8-5083-734A-8722-76CFB4C622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937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50E0-497A-A045-9763-8368240CDA3B}" type="datetimeFigureOut">
              <a:rPr lang="en-US" smtClean="0"/>
              <a:t>3/28/13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6FD8-5083-734A-8722-76CFB4C622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33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50E0-497A-A045-9763-8368240CDA3B}" type="datetimeFigureOut">
              <a:rPr lang="en-US" smtClean="0"/>
              <a:t>3/28/13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6FD8-5083-734A-8722-76CFB4C622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95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50E0-497A-A045-9763-8368240CDA3B}" type="datetimeFigureOut">
              <a:rPr lang="en-US" smtClean="0"/>
              <a:t>3/28/13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6FD8-5083-734A-8722-76CFB4C622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396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50E0-497A-A045-9763-8368240CDA3B}" type="datetimeFigureOut">
              <a:rPr lang="en-US" smtClean="0"/>
              <a:t>3/28/13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6FD8-5083-734A-8722-76CFB4C622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671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50E0-497A-A045-9763-8368240CDA3B}" type="datetimeFigureOut">
              <a:rPr lang="en-US" smtClean="0"/>
              <a:t>3/28/13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6FD8-5083-734A-8722-76CFB4C622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773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50E0-497A-A045-9763-8368240CDA3B}" type="datetimeFigureOut">
              <a:rPr lang="en-US" smtClean="0"/>
              <a:t>3/28/13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6FD8-5083-734A-8722-76CFB4C622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99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50E0-497A-A045-9763-8368240CDA3B}" type="datetimeFigureOut">
              <a:rPr lang="en-US" smtClean="0"/>
              <a:t>3/28/13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6FD8-5083-734A-8722-76CFB4C622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711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750E0-497A-A045-9763-8368240CDA3B}" type="datetimeFigureOut">
              <a:rPr lang="en-US" smtClean="0"/>
              <a:t>3/28/13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C6FD8-5083-734A-8722-76CFB4C622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47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967518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Thing </a:t>
            </a:r>
            <a:r>
              <a:rPr lang="en-US" dirty="0"/>
              <a:t>H</a:t>
            </a:r>
            <a:r>
              <a:rPr lang="en-US" dirty="0" smtClean="0"/>
              <a:t> (2012) PAGES </a:t>
            </a:r>
            <a:r>
              <a:rPr lang="en-US" i="1" dirty="0" smtClean="0"/>
              <a:t>news</a:t>
            </a:r>
            <a:r>
              <a:rPr lang="en-US" dirty="0" smtClean="0"/>
              <a:t> 20(3): 112</a:t>
            </a:r>
          </a:p>
          <a:p>
            <a:r>
              <a:rPr lang="en-US" dirty="0" smtClean="0"/>
              <a:t>Figure 1</a:t>
            </a:r>
          </a:p>
        </p:txBody>
      </p:sp>
      <p:pic>
        <p:nvPicPr>
          <p:cNvPr id="3" name="Picture 2" descr="stake_Fig1_v2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318" y="638033"/>
            <a:ext cx="6683600" cy="487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27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66702"/>
            <a:ext cx="8627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Andresen CS et al. (2012) PAGES </a:t>
            </a:r>
            <a:r>
              <a:rPr lang="en-US" i="1" dirty="0" smtClean="0"/>
              <a:t>news</a:t>
            </a:r>
            <a:r>
              <a:rPr lang="en-US" dirty="0" smtClean="0"/>
              <a:t> 20(3): 120-121</a:t>
            </a:r>
          </a:p>
          <a:p>
            <a:r>
              <a:rPr lang="en-US" dirty="0" smtClean="0"/>
              <a:t>Figure 2: modified  from Andresen </a:t>
            </a:r>
            <a:r>
              <a:rPr lang="en-US" dirty="0"/>
              <a:t>CS et al. (2012) </a:t>
            </a:r>
            <a:r>
              <a:rPr lang="en-US" i="1" dirty="0"/>
              <a:t>Nature Geoscience </a:t>
            </a:r>
            <a:r>
              <a:rPr lang="en-US" dirty="0"/>
              <a:t>5: 37-</a:t>
            </a:r>
            <a:r>
              <a:rPr lang="en-US" dirty="0" smtClean="0"/>
              <a:t>41.</a:t>
            </a:r>
          </a:p>
          <a:p>
            <a:endParaRPr lang="en-US" i="1" dirty="0" smtClean="0"/>
          </a:p>
          <a:p>
            <a:endParaRPr lang="en-US" dirty="0" smtClean="0"/>
          </a:p>
        </p:txBody>
      </p:sp>
      <p:pic>
        <p:nvPicPr>
          <p:cNvPr id="5" name="Picture 4" descr="CA_Fig2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60" y="489802"/>
            <a:ext cx="4641957" cy="494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Figure1-v2_EC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29" y="1146467"/>
            <a:ext cx="6801282" cy="33310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666702"/>
            <a:ext cx="8627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Mairesse A, Goosse H (2012) PAGES </a:t>
            </a:r>
            <a:r>
              <a:rPr lang="en-US" i="1" dirty="0" smtClean="0"/>
              <a:t>news</a:t>
            </a:r>
            <a:r>
              <a:rPr lang="en-US" dirty="0" smtClean="0"/>
              <a:t> 20(3): 122-123</a:t>
            </a:r>
          </a:p>
          <a:p>
            <a:r>
              <a:rPr lang="en-US" dirty="0" smtClean="0"/>
              <a:t>Figure 1</a:t>
            </a:r>
          </a:p>
          <a:p>
            <a:endParaRPr lang="en-US" i="1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photo-fire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101" y="878311"/>
            <a:ext cx="6336199" cy="38070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666702"/>
            <a:ext cx="8627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Kehrwald N, Zennaro P, Barbante C (2012) PAGES </a:t>
            </a:r>
            <a:r>
              <a:rPr lang="en-US" i="1" dirty="0" smtClean="0"/>
              <a:t>news</a:t>
            </a:r>
            <a:r>
              <a:rPr lang="en-US" dirty="0" smtClean="0"/>
              <a:t> 20(3): 124-125</a:t>
            </a:r>
          </a:p>
          <a:p>
            <a:r>
              <a:rPr lang="en-US" dirty="0" smtClean="0"/>
              <a:t>Figure 1: Photo: </a:t>
            </a:r>
            <a:r>
              <a:rPr lang="en-US" i="1" dirty="0" smtClean="0"/>
              <a:t>Erica Rewey</a:t>
            </a:r>
          </a:p>
          <a:p>
            <a:endParaRPr lang="en-US" i="1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66702"/>
            <a:ext cx="8627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Kehrwald N, Zennaro P, Barbante C (2012) PAGES </a:t>
            </a:r>
            <a:r>
              <a:rPr lang="en-US" i="1" dirty="0" smtClean="0"/>
              <a:t>news</a:t>
            </a:r>
            <a:r>
              <a:rPr lang="en-US" dirty="0" smtClean="0"/>
              <a:t> 20(3): 124-125</a:t>
            </a:r>
          </a:p>
          <a:p>
            <a:r>
              <a:rPr lang="en-US" dirty="0" smtClean="0"/>
              <a:t>Figure 1: Modified from </a:t>
            </a:r>
            <a:r>
              <a:rPr lang="de-DE" dirty="0"/>
              <a:t>Kehrwald N et al. (2012) </a:t>
            </a:r>
            <a:r>
              <a:rPr lang="de-DE" i="1" dirty="0"/>
              <a:t>Tellus B</a:t>
            </a:r>
            <a:r>
              <a:rPr lang="de-DE" dirty="0"/>
              <a:t> 64, </a:t>
            </a:r>
            <a:endParaRPr lang="de-DE" dirty="0" smtClean="0"/>
          </a:p>
          <a:p>
            <a:r>
              <a:rPr lang="de-DE" dirty="0" smtClean="0"/>
              <a:t>doi</a:t>
            </a:r>
            <a:r>
              <a:rPr lang="de-DE" dirty="0"/>
              <a:t>: http://dx.doi.org/10.3402/tellusb.v64i0.18196</a:t>
            </a:r>
            <a:endParaRPr lang="en-US" i="1" dirty="0" smtClean="0"/>
          </a:p>
          <a:p>
            <a:endParaRPr lang="en-US" i="1" dirty="0" smtClean="0"/>
          </a:p>
          <a:p>
            <a:endParaRPr lang="en-US" dirty="0" smtClean="0"/>
          </a:p>
        </p:txBody>
      </p:sp>
      <p:pic>
        <p:nvPicPr>
          <p:cNvPr id="5" name="Picture 4" descr="kehrwald_Figure2_v1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03" y="356526"/>
            <a:ext cx="6700309" cy="505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66702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Masson-Delmotte et al. (2012) PAGES </a:t>
            </a:r>
            <a:r>
              <a:rPr lang="en-US" i="1" dirty="0" smtClean="0"/>
              <a:t>news</a:t>
            </a:r>
            <a:r>
              <a:rPr lang="en-US" dirty="0" smtClean="0"/>
              <a:t> 20(3): 126-127</a:t>
            </a:r>
          </a:p>
          <a:p>
            <a:r>
              <a:rPr lang="en-US" dirty="0" smtClean="0"/>
              <a:t>Figure 1</a:t>
            </a:r>
          </a:p>
        </p:txBody>
      </p:sp>
      <p:pic>
        <p:nvPicPr>
          <p:cNvPr id="5" name="Picture 4" descr="Fig1_FINAL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56" y="885712"/>
            <a:ext cx="8451800" cy="419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549718"/>
            <a:ext cx="8627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Masson-Delmotte et al. (2012) PAGES </a:t>
            </a:r>
            <a:r>
              <a:rPr lang="en-US" i="1" dirty="0" smtClean="0"/>
              <a:t>news</a:t>
            </a:r>
            <a:r>
              <a:rPr lang="en-US" dirty="0" smtClean="0"/>
              <a:t> 20(3): 126-127</a:t>
            </a:r>
          </a:p>
          <a:p>
            <a:r>
              <a:rPr lang="en-US" dirty="0" smtClean="0"/>
              <a:t>Figure 2: A) Modified from Bradley SL et al. (2012) </a:t>
            </a:r>
            <a:r>
              <a:rPr lang="en-US" i="1" dirty="0" smtClean="0"/>
              <a:t>Global and Planetary Change </a:t>
            </a:r>
            <a:r>
              <a:rPr lang="en-US" dirty="0" smtClean="0"/>
              <a:t>88-89: 64-75, B) Modified from:</a:t>
            </a:r>
          </a:p>
          <a:p>
            <a:r>
              <a:rPr lang="en-US" dirty="0" smtClean="0"/>
              <a:t>Bradley </a:t>
            </a:r>
            <a:r>
              <a:rPr lang="en-US" dirty="0"/>
              <a:t>SL et al. </a:t>
            </a:r>
            <a:r>
              <a:rPr lang="en-US" dirty="0" smtClean="0"/>
              <a:t>(2013) </a:t>
            </a:r>
            <a:r>
              <a:rPr lang="en-US" i="1" dirty="0"/>
              <a:t>Global and Planetary </a:t>
            </a:r>
            <a:r>
              <a:rPr lang="en-US" i="1" dirty="0" smtClean="0"/>
              <a:t>Change </a:t>
            </a:r>
            <a:r>
              <a:rPr lang="en-US" dirty="0" smtClean="0"/>
              <a:t>100: 278-290</a:t>
            </a:r>
            <a:endParaRPr lang="en-US" dirty="0" smtClean="0"/>
          </a:p>
        </p:txBody>
      </p:sp>
      <p:pic>
        <p:nvPicPr>
          <p:cNvPr id="5" name="Picture 4" descr="Fig2_FINAL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96" y="462181"/>
            <a:ext cx="8230218" cy="476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01486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Brücher T, Brovkin V (2012) PAGES </a:t>
            </a:r>
            <a:r>
              <a:rPr lang="en-US" i="1" dirty="0" smtClean="0"/>
              <a:t>news</a:t>
            </a:r>
            <a:r>
              <a:rPr lang="en-US" dirty="0" smtClean="0"/>
              <a:t> 20(3): 128-129</a:t>
            </a:r>
          </a:p>
          <a:p>
            <a:r>
              <a:rPr lang="en-US" dirty="0" smtClean="0"/>
              <a:t>Figure 1</a:t>
            </a:r>
            <a:endParaRPr lang="en-US" i="1" dirty="0" smtClean="0"/>
          </a:p>
        </p:txBody>
      </p:sp>
      <p:pic>
        <p:nvPicPr>
          <p:cNvPr id="3" name="Picture 2" descr="pages_Fig1_LvG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1" y="494697"/>
            <a:ext cx="7317401" cy="507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117926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Brücher T, Brovkin V (2012) PAGES </a:t>
            </a:r>
            <a:r>
              <a:rPr lang="en-US" i="1" dirty="0" smtClean="0"/>
              <a:t>news</a:t>
            </a:r>
            <a:r>
              <a:rPr lang="en-US" dirty="0" smtClean="0"/>
              <a:t> 20(3): 128-129</a:t>
            </a:r>
          </a:p>
          <a:p>
            <a:r>
              <a:rPr lang="en-US" dirty="0" smtClean="0"/>
              <a:t>Figure 2</a:t>
            </a:r>
            <a:endParaRPr lang="en-US" i="1" dirty="0" smtClean="0"/>
          </a:p>
        </p:txBody>
      </p:sp>
      <p:pic>
        <p:nvPicPr>
          <p:cNvPr id="5" name="Picture 4" descr="pages_Fig2_EC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52" y="1671155"/>
            <a:ext cx="8504541" cy="218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17382"/>
            <a:ext cx="8627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Dahl</a:t>
            </a:r>
            <a:r>
              <a:rPr lang="en-US" dirty="0"/>
              <a:t>-</a:t>
            </a:r>
            <a:r>
              <a:rPr lang="en-US" dirty="0" smtClean="0"/>
              <a:t>Jensen D, Gogineni P, White JWC (2012) PAGES </a:t>
            </a:r>
            <a:r>
              <a:rPr lang="en-US" i="1" dirty="0" smtClean="0"/>
              <a:t>news</a:t>
            </a:r>
            <a:r>
              <a:rPr lang="en-US" dirty="0" smtClean="0"/>
              <a:t> 20(3): 130-131</a:t>
            </a:r>
          </a:p>
          <a:p>
            <a:r>
              <a:rPr lang="en-US" dirty="0" smtClean="0"/>
              <a:t>Figure 1: from NEEM community members (</a:t>
            </a:r>
            <a:r>
              <a:rPr lang="en-US" dirty="0" smtClean="0"/>
              <a:t>2013)</a:t>
            </a:r>
          </a:p>
          <a:p>
            <a:r>
              <a:rPr lang="en-US" i="1" dirty="0" smtClean="0"/>
              <a:t>Nature </a:t>
            </a:r>
            <a:r>
              <a:rPr lang="en-US" dirty="0" smtClean="0"/>
              <a:t>493: 489-494</a:t>
            </a:r>
            <a:endParaRPr lang="en-US" dirty="0" smtClean="0"/>
          </a:p>
        </p:txBody>
      </p:sp>
      <p:pic>
        <p:nvPicPr>
          <p:cNvPr id="2" name="Picture 1" descr="DD_Fig1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68" y="1186520"/>
            <a:ext cx="6221679" cy="342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67518"/>
            <a:ext cx="8627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Dahl</a:t>
            </a:r>
            <a:r>
              <a:rPr lang="en-US" dirty="0"/>
              <a:t>-</a:t>
            </a:r>
            <a:r>
              <a:rPr lang="en-US" dirty="0" smtClean="0"/>
              <a:t>Jensen D, Gogineni P, White JWC (2012) PAGES </a:t>
            </a:r>
            <a:r>
              <a:rPr lang="en-US" i="1" dirty="0" smtClean="0"/>
              <a:t>news</a:t>
            </a:r>
            <a:r>
              <a:rPr lang="en-US" dirty="0" smtClean="0"/>
              <a:t> 20(3): 130-131</a:t>
            </a:r>
          </a:p>
          <a:p>
            <a:r>
              <a:rPr lang="en-US" dirty="0" smtClean="0"/>
              <a:t>Figure 1: </a:t>
            </a:r>
            <a:r>
              <a:rPr lang="en-US" dirty="0" smtClean="0"/>
              <a:t>from </a:t>
            </a:r>
            <a:r>
              <a:rPr lang="en-US" dirty="0" smtClean="0"/>
              <a:t>NEEM </a:t>
            </a:r>
            <a:r>
              <a:rPr lang="en-US" dirty="0"/>
              <a:t>community members (2013)</a:t>
            </a:r>
          </a:p>
          <a:p>
            <a:r>
              <a:rPr lang="en-US" i="1" dirty="0"/>
              <a:t>Nature </a:t>
            </a:r>
            <a:r>
              <a:rPr lang="en-US" dirty="0"/>
              <a:t>493: 489-494</a:t>
            </a:r>
          </a:p>
          <a:p>
            <a:endParaRPr lang="en-US" i="1" dirty="0" smtClean="0"/>
          </a:p>
        </p:txBody>
      </p:sp>
      <p:pic>
        <p:nvPicPr>
          <p:cNvPr id="2" name="Picture 1" descr="DD_Fig2_final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46" y="1303500"/>
            <a:ext cx="7443571" cy="37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67518"/>
            <a:ext cx="8627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Thing </a:t>
            </a:r>
            <a:r>
              <a:rPr lang="en-US" dirty="0"/>
              <a:t>H</a:t>
            </a:r>
            <a:r>
              <a:rPr lang="en-US" dirty="0" smtClean="0"/>
              <a:t> (2012) PAGES </a:t>
            </a:r>
            <a:r>
              <a:rPr lang="en-US" i="1" dirty="0" smtClean="0"/>
              <a:t>news</a:t>
            </a:r>
            <a:r>
              <a:rPr lang="en-US" dirty="0" smtClean="0"/>
              <a:t> 20(3): 112</a:t>
            </a:r>
          </a:p>
          <a:p>
            <a:r>
              <a:rPr lang="en-US" dirty="0" smtClean="0"/>
              <a:t>Figure 2</a:t>
            </a:r>
          </a:p>
          <a:p>
            <a:endParaRPr lang="en-US" dirty="0" smtClean="0"/>
          </a:p>
        </p:txBody>
      </p:sp>
      <p:pic>
        <p:nvPicPr>
          <p:cNvPr id="2" name="Picture 1" descr="stake_Fig2_v1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2" y="1587500"/>
            <a:ext cx="8435576" cy="295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Figure1_FINAL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410336"/>
            <a:ext cx="6480048" cy="3300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17926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Genty D, Verheyden S, Wainer K (2012) PAGES </a:t>
            </a:r>
            <a:r>
              <a:rPr lang="en-US" i="1" dirty="0" smtClean="0"/>
              <a:t>news</a:t>
            </a:r>
            <a:r>
              <a:rPr lang="en-US" dirty="0" smtClean="0"/>
              <a:t> 20(3): 132-133</a:t>
            </a:r>
          </a:p>
          <a:p>
            <a:r>
              <a:rPr lang="en-US" dirty="0" smtClean="0"/>
              <a:t>Figure 1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51622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Genty D, Verheyden S, Wainer K (2012) PAGES </a:t>
            </a:r>
            <a:r>
              <a:rPr lang="en-US" i="1" dirty="0" smtClean="0"/>
              <a:t>news</a:t>
            </a:r>
            <a:r>
              <a:rPr lang="en-US" dirty="0" smtClean="0"/>
              <a:t> 20(3): 132-133</a:t>
            </a:r>
          </a:p>
          <a:p>
            <a:r>
              <a:rPr lang="en-US" dirty="0" smtClean="0"/>
              <a:t>Figure 2</a:t>
            </a:r>
            <a:endParaRPr lang="en-US" i="1" dirty="0" smtClean="0"/>
          </a:p>
        </p:txBody>
      </p:sp>
      <p:pic>
        <p:nvPicPr>
          <p:cNvPr id="5" name="Picture 4" descr="Figure2_FINAL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258" y="275593"/>
            <a:ext cx="3057534" cy="584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51622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Capron E et al. (2012) PAGES </a:t>
            </a:r>
            <a:r>
              <a:rPr lang="en-US" i="1" dirty="0" smtClean="0"/>
              <a:t>news</a:t>
            </a:r>
            <a:r>
              <a:rPr lang="en-US" dirty="0" smtClean="0"/>
              <a:t> 20(3): 134-135</a:t>
            </a:r>
          </a:p>
          <a:p>
            <a:r>
              <a:rPr lang="en-US" dirty="0" smtClean="0"/>
              <a:t>Figure 1</a:t>
            </a:r>
            <a:endParaRPr lang="en-US" i="1" dirty="0" smtClean="0"/>
          </a:p>
        </p:txBody>
      </p:sp>
      <p:pic>
        <p:nvPicPr>
          <p:cNvPr id="5" name="Picture 4" descr="figure-PAGES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573" y="390285"/>
            <a:ext cx="5296752" cy="569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50127" y="5850534"/>
            <a:ext cx="8627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Sime LC, Masson-Delmotte V, Risi C, Sjolte J (2012) PAGES </a:t>
            </a:r>
            <a:r>
              <a:rPr lang="en-US" i="1" dirty="0" smtClean="0"/>
              <a:t>news</a:t>
            </a:r>
            <a:r>
              <a:rPr lang="en-US" dirty="0" smtClean="0"/>
              <a:t> 20(3): 136-137</a:t>
            </a:r>
          </a:p>
          <a:p>
            <a:r>
              <a:rPr lang="en-US" dirty="0" smtClean="0"/>
              <a:t>Figure 1: </a:t>
            </a:r>
            <a:r>
              <a:rPr lang="en-US" dirty="0"/>
              <a:t>from Sime LC et al. </a:t>
            </a:r>
            <a:r>
              <a:rPr lang="en-US" dirty="0" smtClean="0"/>
              <a:t>(2013) </a:t>
            </a:r>
            <a:r>
              <a:rPr lang="en-US" i="1" dirty="0" smtClean="0"/>
              <a:t>Quaternary Science</a:t>
            </a:r>
          </a:p>
          <a:p>
            <a:r>
              <a:rPr lang="en-US" i="1" dirty="0" smtClean="0"/>
              <a:t>Reviews </a:t>
            </a:r>
            <a:r>
              <a:rPr lang="en-US" dirty="0" smtClean="0"/>
              <a:t>67: 59-80</a:t>
            </a:r>
          </a:p>
        </p:txBody>
      </p:sp>
      <p:pic>
        <p:nvPicPr>
          <p:cNvPr id="2" name="Picture 1" descr="Figure1_FINAL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66" y="2272770"/>
            <a:ext cx="7457898" cy="203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850534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Sime LC, Masson-Delmotte V, Risi C, Sjolte J (2012) PAGES </a:t>
            </a:r>
            <a:r>
              <a:rPr lang="en-US" i="1" dirty="0" smtClean="0"/>
              <a:t>news</a:t>
            </a:r>
            <a:r>
              <a:rPr lang="en-US" dirty="0" smtClean="0"/>
              <a:t> 20(3): 136-137</a:t>
            </a:r>
          </a:p>
          <a:p>
            <a:r>
              <a:rPr lang="en-US" dirty="0" smtClean="0"/>
              <a:t>Figure 2</a:t>
            </a:r>
            <a:endParaRPr lang="en-US" i="1" dirty="0" smtClean="0"/>
          </a:p>
        </p:txBody>
      </p:sp>
      <p:pic>
        <p:nvPicPr>
          <p:cNvPr id="2" name="Picture 1" descr="Figure2_FINAL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66" y="2239347"/>
            <a:ext cx="7770709" cy="203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499582"/>
            <a:ext cx="8627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Gersonde R, de Vernal A (2012) PAGES </a:t>
            </a:r>
            <a:r>
              <a:rPr lang="en-US" i="1" dirty="0" smtClean="0"/>
              <a:t>news</a:t>
            </a:r>
            <a:r>
              <a:rPr lang="en-US" dirty="0" smtClean="0"/>
              <a:t> 20(3): 138-139</a:t>
            </a:r>
          </a:p>
          <a:p>
            <a:r>
              <a:rPr lang="en-US" dirty="0" smtClean="0"/>
              <a:t>Figure 1: A) Modified </a:t>
            </a:r>
            <a:r>
              <a:rPr lang="en-US" dirty="0"/>
              <a:t>from Gersonde R, Zielinski U (2000</a:t>
            </a:r>
            <a:r>
              <a:rPr lang="en-US" dirty="0" smtClean="0"/>
              <a:t>)</a:t>
            </a:r>
          </a:p>
          <a:p>
            <a:r>
              <a:rPr lang="en-US" dirty="0" smtClean="0"/>
              <a:t> </a:t>
            </a:r>
            <a:r>
              <a:rPr lang="en-US" i="1" dirty="0" smtClean="0"/>
              <a:t>Palaeogeography</a:t>
            </a:r>
            <a:r>
              <a:rPr lang="en-US" i="1" dirty="0"/>
              <a:t>, Palaeoclimatology, Palaeoecology</a:t>
            </a:r>
            <a:r>
              <a:rPr lang="en-US" dirty="0"/>
              <a:t> 162: 263-</a:t>
            </a:r>
            <a:r>
              <a:rPr lang="en-US" dirty="0" smtClean="0"/>
              <a:t>286.</a:t>
            </a:r>
          </a:p>
          <a:p>
            <a:r>
              <a:rPr lang="en-US" dirty="0" smtClean="0"/>
              <a:t>B) Photos: </a:t>
            </a:r>
            <a:r>
              <a:rPr lang="en-US" i="1" dirty="0" smtClean="0"/>
              <a:t>R. Gersonde.</a:t>
            </a:r>
          </a:p>
        </p:txBody>
      </p:sp>
      <p:pic>
        <p:nvPicPr>
          <p:cNvPr id="2" name="Picture 1" descr="RG_Fig1_FINAL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06" y="467923"/>
            <a:ext cx="5592443" cy="469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RG_Fig2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24260"/>
            <a:ext cx="3962400" cy="5093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332462"/>
            <a:ext cx="8627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Gersonde R, de Vernal A (2012) PAGES </a:t>
            </a:r>
            <a:r>
              <a:rPr lang="en-US" i="1" dirty="0" smtClean="0"/>
              <a:t>news</a:t>
            </a:r>
            <a:r>
              <a:rPr lang="en-US" dirty="0" smtClean="0"/>
              <a:t> 20(3): 138-139</a:t>
            </a:r>
          </a:p>
          <a:p>
            <a:r>
              <a:rPr lang="en-US" dirty="0" smtClean="0"/>
              <a:t>Figure 1: A) Modified</a:t>
            </a:r>
            <a:r>
              <a:rPr lang="en-US" dirty="0"/>
              <a:t> from Gersonde R, Crosta X, Abelmann A, Armand L (2005) </a:t>
            </a:r>
            <a:r>
              <a:rPr lang="en-US" i="1" dirty="0"/>
              <a:t>Quaternary Science Reviews</a:t>
            </a:r>
            <a:r>
              <a:rPr lang="en-US" dirty="0"/>
              <a:t> 24: 869-896</a:t>
            </a:r>
            <a:endParaRPr lang="en-US" dirty="0" smtClean="0"/>
          </a:p>
          <a:p>
            <a:r>
              <a:rPr lang="en-US" dirty="0" smtClean="0"/>
              <a:t>B) Modified from</a:t>
            </a:r>
          </a:p>
          <a:p>
            <a:r>
              <a:rPr lang="en-US" dirty="0" smtClean="0"/>
              <a:t> </a:t>
            </a:r>
            <a:r>
              <a:rPr lang="en-US" dirty="0"/>
              <a:t>de Vernal A et al. (2005) </a:t>
            </a:r>
            <a:r>
              <a:rPr lang="en-US" i="1" dirty="0"/>
              <a:t>Quaternary Science Reviews </a:t>
            </a:r>
            <a:r>
              <a:rPr lang="en-US" dirty="0"/>
              <a:t>24: 897-924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850534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Stone EJ et al. (2012) PAGES </a:t>
            </a:r>
            <a:r>
              <a:rPr lang="en-US" i="1" dirty="0" smtClean="0"/>
              <a:t>news</a:t>
            </a:r>
            <a:r>
              <a:rPr lang="en-US" dirty="0" smtClean="0"/>
              <a:t> 20(3): 140-141</a:t>
            </a:r>
          </a:p>
          <a:p>
            <a:r>
              <a:rPr lang="en-US" dirty="0" smtClean="0"/>
              <a:t>Figure 1</a:t>
            </a:r>
            <a:endParaRPr lang="en-US" i="1" dirty="0" smtClean="0"/>
          </a:p>
        </p:txBody>
      </p:sp>
      <p:pic>
        <p:nvPicPr>
          <p:cNvPr id="2" name="Picture 1" descr="Figure1_EStone_final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064" y="408443"/>
            <a:ext cx="5995682" cy="522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09" y="5666702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Stone EJ et al. (2012) PAGES </a:t>
            </a:r>
            <a:r>
              <a:rPr lang="en-US" i="1" dirty="0" smtClean="0"/>
              <a:t>news</a:t>
            </a:r>
            <a:r>
              <a:rPr lang="en-US" dirty="0" smtClean="0"/>
              <a:t> 20(3): 140-141</a:t>
            </a:r>
          </a:p>
          <a:p>
            <a:r>
              <a:rPr lang="en-US" dirty="0" smtClean="0"/>
              <a:t>Figure 2: Modified </a:t>
            </a:r>
            <a:r>
              <a:rPr lang="en-US" dirty="0"/>
              <a:t>from Bakker P et al. (</a:t>
            </a:r>
            <a:r>
              <a:rPr lang="en-US" dirty="0" smtClean="0"/>
              <a:t>2013) </a:t>
            </a:r>
            <a:r>
              <a:rPr lang="en-US" i="1" dirty="0"/>
              <a:t>Climate of the </a:t>
            </a:r>
            <a:r>
              <a:rPr lang="en-US" i="1" dirty="0" smtClean="0"/>
              <a:t>Past 9</a:t>
            </a:r>
            <a:r>
              <a:rPr lang="en-US" dirty="0" smtClean="0"/>
              <a:t>: 605-619</a:t>
            </a:r>
            <a:endParaRPr lang="en-US" i="1" dirty="0" smtClean="0"/>
          </a:p>
        </p:txBody>
      </p:sp>
      <p:pic>
        <p:nvPicPr>
          <p:cNvPr id="2" name="Picture 1" descr="Figure2_Estone_v1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472" y="49416"/>
            <a:ext cx="3947160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09" y="6184774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Blunier T, Chappellaz J, Brook E (2012) PAGES </a:t>
            </a:r>
            <a:r>
              <a:rPr lang="en-US" i="1" dirty="0" smtClean="0"/>
              <a:t>news</a:t>
            </a:r>
            <a:r>
              <a:rPr lang="en-US" dirty="0" smtClean="0"/>
              <a:t> 20(3): 142-143</a:t>
            </a:r>
          </a:p>
          <a:p>
            <a:r>
              <a:rPr lang="en-US" dirty="0" smtClean="0"/>
              <a:t>Figure 1</a:t>
            </a:r>
            <a:endParaRPr lang="en-US" i="1" dirty="0" smtClean="0"/>
          </a:p>
        </p:txBody>
      </p:sp>
      <p:pic>
        <p:nvPicPr>
          <p:cNvPr id="6" name="Picture 5" descr="Blunier_Fig2_v1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86" y="1626971"/>
            <a:ext cx="7275883" cy="34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photo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06" y="1428749"/>
            <a:ext cx="7846150" cy="3222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967518"/>
            <a:ext cx="8627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Verheyden S, Genty D (2012) PAGES </a:t>
            </a:r>
            <a:r>
              <a:rPr lang="en-US" i="1" dirty="0" smtClean="0"/>
              <a:t>news</a:t>
            </a:r>
            <a:r>
              <a:rPr lang="en-US" dirty="0" smtClean="0"/>
              <a:t> 20(3): 113</a:t>
            </a:r>
          </a:p>
          <a:p>
            <a:r>
              <a:rPr lang="en-US" dirty="0" smtClean="0"/>
              <a:t>Figure 1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09" y="6184774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Blunier T, Chappellaz J, Brook E (2012) PAGES </a:t>
            </a:r>
            <a:r>
              <a:rPr lang="en-US" i="1" dirty="0" smtClean="0"/>
              <a:t>news</a:t>
            </a:r>
            <a:r>
              <a:rPr lang="en-US" dirty="0" smtClean="0"/>
              <a:t> 20(3): 142-143</a:t>
            </a:r>
          </a:p>
          <a:p>
            <a:r>
              <a:rPr lang="en-US" dirty="0" smtClean="0"/>
              <a:t>Figure 2</a:t>
            </a:r>
            <a:endParaRPr lang="en-US" i="1" dirty="0" smtClean="0"/>
          </a:p>
        </p:txBody>
      </p:sp>
      <p:pic>
        <p:nvPicPr>
          <p:cNvPr id="2" name="Picture 1" descr="Figure2-final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903" y="952558"/>
            <a:ext cx="5504914" cy="406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09" y="5332462"/>
            <a:ext cx="8627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Siddall M et al. (2012) PAGES </a:t>
            </a:r>
            <a:r>
              <a:rPr lang="en-US" i="1" dirty="0" smtClean="0"/>
              <a:t>news</a:t>
            </a:r>
            <a:r>
              <a:rPr lang="en-US" dirty="0" smtClean="0"/>
              <a:t> 20(3): 144-145</a:t>
            </a:r>
          </a:p>
          <a:p>
            <a:r>
              <a:rPr lang="en-US" dirty="0" smtClean="0"/>
              <a:t>Figure 1: A) Modified </a:t>
            </a:r>
            <a:r>
              <a:rPr lang="en-US" dirty="0"/>
              <a:t>from Otto-Bliesner BL et al. (2006</a:t>
            </a:r>
            <a:r>
              <a:rPr lang="en-US" dirty="0" smtClean="0"/>
              <a:t>) </a:t>
            </a:r>
            <a:r>
              <a:rPr lang="en-US" i="1" dirty="0"/>
              <a:t>Science</a:t>
            </a:r>
            <a:r>
              <a:rPr lang="en-US" dirty="0"/>
              <a:t> 311: 1751-</a:t>
            </a:r>
            <a:r>
              <a:rPr lang="en-US" dirty="0" smtClean="0"/>
              <a:t>1753.</a:t>
            </a:r>
          </a:p>
          <a:p>
            <a:r>
              <a:rPr lang="en-US" dirty="0"/>
              <a:t>B</a:t>
            </a:r>
            <a:r>
              <a:rPr lang="en-US" dirty="0" smtClean="0"/>
              <a:t>) Modified </a:t>
            </a:r>
            <a:r>
              <a:rPr lang="en-US" dirty="0"/>
              <a:t>from Stone EJ, DJ Lunt, Annan JD, Hargreaves JC (2012</a:t>
            </a:r>
            <a:r>
              <a:rPr lang="en-US" dirty="0" smtClean="0"/>
              <a:t>) </a:t>
            </a:r>
            <a:r>
              <a:rPr lang="en-US" i="1" dirty="0"/>
              <a:t>Climate of the Past Discussions</a:t>
            </a:r>
            <a:r>
              <a:rPr lang="en-US" dirty="0"/>
              <a:t> 8: 2731-2776</a:t>
            </a:r>
            <a:endParaRPr lang="en-US" dirty="0" smtClean="0"/>
          </a:p>
        </p:txBody>
      </p:sp>
      <p:pic>
        <p:nvPicPr>
          <p:cNvPr id="2" name="Picture 1" descr="Lig_fig_v1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940" y="1353635"/>
            <a:ext cx="5877474" cy="327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09" y="5900670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Kehrwald K, Barbante C, Whitlock C, Brovkin V (2012) PAGES </a:t>
            </a:r>
            <a:r>
              <a:rPr lang="en-US" i="1" dirty="0" smtClean="0"/>
              <a:t>news</a:t>
            </a:r>
            <a:r>
              <a:rPr lang="en-US" dirty="0" smtClean="0"/>
              <a:t> 20(3): 146</a:t>
            </a:r>
          </a:p>
          <a:p>
            <a:r>
              <a:rPr lang="en-US" dirty="0" smtClean="0"/>
              <a:t>Figure 1</a:t>
            </a:r>
          </a:p>
        </p:txBody>
      </p:sp>
      <p:pic>
        <p:nvPicPr>
          <p:cNvPr id="5" name="Picture 4" descr="Kehrwald_Test1_LvG_FINAL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30" y="416473"/>
            <a:ext cx="6392219" cy="515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09" y="5633278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Onac BP, Dorale, JA, Fornós JJ (2012) PAGES </a:t>
            </a:r>
            <a:r>
              <a:rPr lang="en-US" i="1" dirty="0" smtClean="0"/>
              <a:t>news</a:t>
            </a:r>
            <a:r>
              <a:rPr lang="en-US" dirty="0" smtClean="0"/>
              <a:t> 20(3): 147</a:t>
            </a:r>
          </a:p>
          <a:p>
            <a:r>
              <a:rPr lang="en-US" dirty="0" smtClean="0"/>
              <a:t>Figure 1: Modified </a:t>
            </a:r>
            <a:r>
              <a:rPr lang="en-US" dirty="0"/>
              <a:t>from Tuccimei P et al. (2012) </a:t>
            </a:r>
            <a:r>
              <a:rPr lang="en-US" i="1" dirty="0"/>
              <a:t>Quaternary International </a:t>
            </a:r>
            <a:r>
              <a:rPr lang="en-US" dirty="0"/>
              <a:t>262: 56-64</a:t>
            </a:r>
            <a:endParaRPr lang="en-US" dirty="0" smtClean="0"/>
          </a:p>
        </p:txBody>
      </p:sp>
      <p:pic>
        <p:nvPicPr>
          <p:cNvPr id="2" name="Picture 1" descr="Tuccimei_Fig_2_LvG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6" y="1036121"/>
            <a:ext cx="7047591" cy="364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SMB_2000-2010_5km_LvG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259" y="262688"/>
            <a:ext cx="3625287" cy="53356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09" y="6184774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Dutton A, Stone EJ, Carlson A (2012) PAGES </a:t>
            </a:r>
            <a:r>
              <a:rPr lang="en-US" i="1" dirty="0" smtClean="0"/>
              <a:t>news</a:t>
            </a:r>
            <a:r>
              <a:rPr lang="en-US" dirty="0" smtClean="0"/>
              <a:t> 20(3): 148</a:t>
            </a:r>
          </a:p>
          <a:p>
            <a:r>
              <a:rPr lang="en-US" dirty="0" smtClean="0"/>
              <a:t>Figure 1 from </a:t>
            </a:r>
            <a:r>
              <a:rPr lang="en-US" dirty="0"/>
              <a:t>Box JE et al. (2012) </a:t>
            </a:r>
            <a:r>
              <a:rPr lang="en-US" i="1" dirty="0"/>
              <a:t>The Cryosphere </a:t>
            </a:r>
            <a:r>
              <a:rPr lang="en-US" dirty="0"/>
              <a:t>6: 821-839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fig2-3_final_LvG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40" y="1063528"/>
            <a:ext cx="6860367" cy="34392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09" y="5299038"/>
            <a:ext cx="8627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Fischer H, Wolff EW (2012) PAGES </a:t>
            </a:r>
            <a:r>
              <a:rPr lang="en-US" i="1" dirty="0" smtClean="0"/>
              <a:t>news</a:t>
            </a:r>
            <a:r>
              <a:rPr lang="en-US" dirty="0" smtClean="0"/>
              <a:t> 20(3): 149</a:t>
            </a:r>
          </a:p>
          <a:p>
            <a:r>
              <a:rPr lang="en-US" dirty="0" smtClean="0"/>
              <a:t>Figure </a:t>
            </a:r>
            <a:r>
              <a:rPr lang="en-US" dirty="0"/>
              <a:t>1 from England MH (2011) In: Richardson K, Steffen W, Liverman D (Eds) </a:t>
            </a:r>
            <a:r>
              <a:rPr lang="en-US" i="1" dirty="0"/>
              <a:t>Climate Change: Global Risks, Challenges and Decisions</a:t>
            </a:r>
            <a:r>
              <a:rPr lang="en-US" dirty="0"/>
              <a:t>, Cambridge University Press, 33-35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PIGS 2012 PAGES Newletter Fig_v1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811" y="367664"/>
            <a:ext cx="4592977" cy="5587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09" y="6218198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Tzedakis PC et al.  (2012) PAGES </a:t>
            </a:r>
            <a:r>
              <a:rPr lang="en-US" i="1" dirty="0" smtClean="0"/>
              <a:t>news</a:t>
            </a:r>
            <a:r>
              <a:rPr lang="en-US" dirty="0" smtClean="0"/>
              <a:t> 20(3): 150</a:t>
            </a:r>
          </a:p>
          <a:p>
            <a:r>
              <a:rPr lang="en-US" dirty="0" smtClean="0"/>
              <a:t>Figure 1</a:t>
            </a:r>
          </a:p>
        </p:txBody>
      </p:sp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JR179_SEAICE_c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1318752"/>
            <a:ext cx="4319016" cy="32400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09" y="6218198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e Vernal A, Wolff EW, Gersonde R  (2012) PAGES </a:t>
            </a:r>
            <a:r>
              <a:rPr lang="en-US" i="1" dirty="0" smtClean="0"/>
              <a:t>news</a:t>
            </a:r>
            <a:r>
              <a:rPr lang="en-US" dirty="0" smtClean="0"/>
              <a:t> 20(3): 151</a:t>
            </a:r>
          </a:p>
          <a:p>
            <a:r>
              <a:rPr lang="en-US" dirty="0" smtClean="0"/>
              <a:t>Figure 1: Photo</a:t>
            </a:r>
            <a:r>
              <a:rPr lang="en-US" dirty="0"/>
              <a:t>: </a:t>
            </a:r>
            <a:r>
              <a:rPr lang="en-US" i="1" dirty="0"/>
              <a:t>Claire Allen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67518"/>
            <a:ext cx="8627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Steffensen JP (2012) PAGES </a:t>
            </a:r>
            <a:r>
              <a:rPr lang="en-US" i="1" dirty="0" smtClean="0"/>
              <a:t>news</a:t>
            </a:r>
            <a:r>
              <a:rPr lang="en-US" dirty="0" smtClean="0"/>
              <a:t> 20(3): 114-115</a:t>
            </a:r>
          </a:p>
          <a:p>
            <a:r>
              <a:rPr lang="en-US" dirty="0" smtClean="0"/>
              <a:t>Figure 1: A) Photo</a:t>
            </a:r>
            <a:r>
              <a:rPr lang="en-US" dirty="0"/>
              <a:t>: </a:t>
            </a:r>
            <a:r>
              <a:rPr lang="en-US" i="1" dirty="0"/>
              <a:t>J.P. </a:t>
            </a:r>
            <a:r>
              <a:rPr lang="en-US" i="1" dirty="0" smtClean="0"/>
              <a:t>Steffensen</a:t>
            </a:r>
            <a:r>
              <a:rPr lang="en-US" dirty="0" smtClean="0"/>
              <a:t>, B) Photo: </a:t>
            </a:r>
            <a:r>
              <a:rPr lang="en-US" i="1" dirty="0" smtClean="0"/>
              <a:t>T</a:t>
            </a:r>
            <a:r>
              <a:rPr lang="en-US" i="1" dirty="0"/>
              <a:t>. </a:t>
            </a:r>
            <a:r>
              <a:rPr lang="en-US" i="1" dirty="0" smtClean="0"/>
              <a:t>Burton</a:t>
            </a:r>
          </a:p>
          <a:p>
            <a:endParaRPr lang="en-US" dirty="0" smtClean="0"/>
          </a:p>
        </p:txBody>
      </p:sp>
      <p:pic>
        <p:nvPicPr>
          <p:cNvPr id="2" name="Picture 1" descr="Fig1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2168525"/>
            <a:ext cx="6352032" cy="197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Fig2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965200"/>
            <a:ext cx="6480048" cy="4538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967518"/>
            <a:ext cx="8627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Steffensen JP (2012) PAGES </a:t>
            </a:r>
            <a:r>
              <a:rPr lang="en-US" i="1" dirty="0" smtClean="0"/>
              <a:t>news</a:t>
            </a:r>
            <a:r>
              <a:rPr lang="en-US" dirty="0" smtClean="0"/>
              <a:t> 20(3): 114-115</a:t>
            </a:r>
          </a:p>
          <a:p>
            <a:r>
              <a:rPr lang="en-US" dirty="0" smtClean="0"/>
              <a:t>Figure 2: A) Photo</a:t>
            </a:r>
            <a:r>
              <a:rPr lang="en-US" dirty="0"/>
              <a:t>: </a:t>
            </a:r>
            <a:r>
              <a:rPr lang="en-US" i="1" dirty="0"/>
              <a:t>M. Leonhardt and J.P. </a:t>
            </a:r>
            <a:r>
              <a:rPr lang="en-US" i="1" dirty="0" smtClean="0"/>
              <a:t>Steffensen</a:t>
            </a:r>
            <a:r>
              <a:rPr lang="en-US" dirty="0" smtClean="0"/>
              <a:t>.</a:t>
            </a:r>
          </a:p>
          <a:p>
            <a:r>
              <a:rPr lang="en-US" dirty="0" smtClean="0"/>
              <a:t> B) Photo</a:t>
            </a:r>
            <a:r>
              <a:rPr lang="en-US" dirty="0"/>
              <a:t>: </a:t>
            </a:r>
            <a:r>
              <a:rPr lang="en-US" i="1" dirty="0"/>
              <a:t>M. Leonhardt and J.P. </a:t>
            </a:r>
            <a:r>
              <a:rPr lang="en-US" i="1" dirty="0" smtClean="0"/>
              <a:t>Steffensen.</a:t>
            </a:r>
            <a:r>
              <a:rPr lang="en-US" dirty="0" smtClean="0"/>
              <a:t> C) Photo</a:t>
            </a:r>
            <a:r>
              <a:rPr lang="en-US" dirty="0"/>
              <a:t>: </a:t>
            </a:r>
            <a:r>
              <a:rPr lang="en-US" i="1" dirty="0"/>
              <a:t>J.P. </a:t>
            </a:r>
            <a:r>
              <a:rPr lang="en-US" i="1" dirty="0" smtClean="0"/>
              <a:t>Steffensen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67518"/>
            <a:ext cx="8627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</a:t>
            </a:r>
            <a:r>
              <a:rPr lang="en-US" dirty="0" smtClean="0"/>
              <a:t>ersonde R, Seidenkrantz M-S (2012) PAGES </a:t>
            </a:r>
            <a:r>
              <a:rPr lang="en-US" i="1" dirty="0" smtClean="0"/>
              <a:t>news</a:t>
            </a:r>
            <a:r>
              <a:rPr lang="en-US" dirty="0" smtClean="0"/>
              <a:t> 20(3): 116-117</a:t>
            </a:r>
          </a:p>
          <a:p>
            <a:r>
              <a:rPr lang="en-US" dirty="0" smtClean="0"/>
              <a:t>Figure 1 from Gersonde R (2012) </a:t>
            </a:r>
            <a:r>
              <a:rPr lang="en-US" i="1" dirty="0" smtClean="0"/>
              <a:t>Reports on Polar and</a:t>
            </a:r>
          </a:p>
          <a:p>
            <a:r>
              <a:rPr lang="en-US" i="1" dirty="0" smtClean="0"/>
              <a:t> Marine Research</a:t>
            </a:r>
            <a:r>
              <a:rPr lang="en-US" dirty="0" smtClean="0"/>
              <a:t> 643, doi: 10013/epic.38996</a:t>
            </a:r>
          </a:p>
        </p:txBody>
      </p:sp>
      <p:pic>
        <p:nvPicPr>
          <p:cNvPr id="2" name="Picture 1" descr="Fig1_Parasound_SO202-40-v3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47" y="1013058"/>
            <a:ext cx="7156027" cy="368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689198"/>
            <a:ext cx="8627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</a:t>
            </a:r>
            <a:r>
              <a:rPr lang="en-US" dirty="0" smtClean="0"/>
              <a:t>ersonde R, Seidenkrantz M-S (2012) PAGES </a:t>
            </a:r>
            <a:r>
              <a:rPr lang="en-US" i="1" dirty="0" smtClean="0"/>
              <a:t>news</a:t>
            </a:r>
            <a:r>
              <a:rPr lang="en-US" dirty="0" smtClean="0"/>
              <a:t> 20(3): 116-117</a:t>
            </a:r>
          </a:p>
          <a:p>
            <a:r>
              <a:rPr lang="en-US" dirty="0" smtClean="0"/>
              <a:t>Figure 2: A) Photo: </a:t>
            </a:r>
            <a:r>
              <a:rPr lang="en-US" i="1" dirty="0" smtClean="0"/>
              <a:t>A.K. Gunvald. </a:t>
            </a:r>
            <a:r>
              <a:rPr lang="en-US" dirty="0" smtClean="0"/>
              <a:t>B) Photo:</a:t>
            </a:r>
            <a:r>
              <a:rPr lang="en-US" i="1" dirty="0" smtClean="0"/>
              <a:t> B. Diekmann</a:t>
            </a:r>
            <a:r>
              <a:rPr lang="en-US" dirty="0" smtClean="0"/>
              <a:t>.</a:t>
            </a:r>
          </a:p>
          <a:p>
            <a:r>
              <a:rPr lang="en-US" dirty="0" smtClean="0"/>
              <a:t> C</a:t>
            </a:r>
            <a:r>
              <a:rPr lang="en-US" i="1" dirty="0" smtClean="0"/>
              <a:t>) </a:t>
            </a:r>
            <a:r>
              <a:rPr lang="en-US" dirty="0" smtClean="0"/>
              <a:t>Photo: </a:t>
            </a:r>
            <a:r>
              <a:rPr lang="en-US" i="1" dirty="0" smtClean="0"/>
              <a:t>B. Diekmann</a:t>
            </a:r>
            <a:r>
              <a:rPr lang="en-US" dirty="0" smtClean="0"/>
              <a:t>. D) Photo</a:t>
            </a:r>
            <a:r>
              <a:rPr lang="en-US" i="1" dirty="0" smtClean="0"/>
              <a:t>: M. Winterfeld</a:t>
            </a:r>
            <a:r>
              <a:rPr lang="en-US" dirty="0" smtClean="0"/>
              <a:t>.</a:t>
            </a:r>
          </a:p>
          <a:p>
            <a:r>
              <a:rPr lang="en-US" dirty="0" smtClean="0"/>
              <a:t> E) Photo: </a:t>
            </a:r>
            <a:r>
              <a:rPr lang="en-US" i="1" dirty="0" smtClean="0"/>
              <a:t>R. Gersonde</a:t>
            </a:r>
            <a:endParaRPr lang="en-US" dirty="0" smtClean="0"/>
          </a:p>
        </p:txBody>
      </p:sp>
      <p:pic>
        <p:nvPicPr>
          <p:cNvPr id="2" name="Picture 1" descr="Figure2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694" y="717253"/>
            <a:ext cx="5859691" cy="427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67518"/>
            <a:ext cx="8627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Stone EJ et al. (2012) PAGES </a:t>
            </a:r>
            <a:r>
              <a:rPr lang="en-US" i="1" dirty="0" smtClean="0"/>
              <a:t>news</a:t>
            </a:r>
            <a:r>
              <a:rPr lang="en-US" dirty="0" smtClean="0"/>
              <a:t> 20(3): 118-119</a:t>
            </a:r>
          </a:p>
          <a:p>
            <a:r>
              <a:rPr lang="en-US" dirty="0" smtClean="0"/>
              <a:t>Figure 1:</a:t>
            </a:r>
            <a:r>
              <a:rPr lang="en-US" i="1" dirty="0"/>
              <a:t> </a:t>
            </a:r>
            <a:r>
              <a:rPr lang="en-US" dirty="0" smtClean="0"/>
              <a:t>Photo: </a:t>
            </a:r>
            <a:r>
              <a:rPr lang="en-US" i="1" dirty="0"/>
              <a:t>Timo </a:t>
            </a:r>
            <a:r>
              <a:rPr lang="en-US" i="1" dirty="0" smtClean="0"/>
              <a:t>Kunkel</a:t>
            </a:r>
          </a:p>
          <a:p>
            <a:endParaRPr lang="en-US" dirty="0" smtClean="0"/>
          </a:p>
        </p:txBody>
      </p:sp>
      <p:pic>
        <p:nvPicPr>
          <p:cNvPr id="2" name="Picture 1" descr="Bluecrystal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31" y="852289"/>
            <a:ext cx="6011785" cy="400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news_kopf_orange1.psd"/>
          <p:cNvPicPr>
            <a:picLocks noChangeAspect="1"/>
          </p:cNvPicPr>
          <p:nvPr/>
        </p:nvPicPr>
        <p:blipFill>
          <a:blip r:embed="rId3"/>
          <a:srcRect b="82201"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566430"/>
            <a:ext cx="862731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Andresen CS et al. (2012) PAGES </a:t>
            </a:r>
            <a:r>
              <a:rPr lang="en-US" i="1" dirty="0" smtClean="0"/>
              <a:t>news</a:t>
            </a:r>
            <a:r>
              <a:rPr lang="en-US" dirty="0" smtClean="0"/>
              <a:t> 20(3): 120-121</a:t>
            </a:r>
          </a:p>
          <a:p>
            <a:r>
              <a:rPr lang="en-US" dirty="0" smtClean="0"/>
              <a:t>Figure 1: A) from: </a:t>
            </a:r>
            <a:r>
              <a:rPr lang="en-US" dirty="0"/>
              <a:t>Straneo F et al. (2012</a:t>
            </a:r>
            <a:r>
              <a:rPr lang="en-US" dirty="0" smtClean="0"/>
              <a:t>), </a:t>
            </a:r>
            <a:r>
              <a:rPr lang="en-US" i="1" dirty="0"/>
              <a:t>Annals of Glaciology</a:t>
            </a:r>
            <a:r>
              <a:rPr lang="en-US" dirty="0"/>
              <a:t> 53: 202-</a:t>
            </a:r>
            <a:r>
              <a:rPr lang="en-US" dirty="0" smtClean="0"/>
              <a:t>210.</a:t>
            </a:r>
          </a:p>
          <a:p>
            <a:r>
              <a:rPr lang="en-US" dirty="0" smtClean="0"/>
              <a:t>B) and (C) from</a:t>
            </a:r>
            <a:r>
              <a:rPr lang="en-US" dirty="0"/>
              <a:t>: </a:t>
            </a:r>
            <a:endParaRPr lang="en-US" dirty="0" smtClean="0"/>
          </a:p>
          <a:p>
            <a:r>
              <a:rPr lang="en-US" dirty="0" smtClean="0"/>
              <a:t>Andresen </a:t>
            </a:r>
            <a:r>
              <a:rPr lang="en-US" dirty="0"/>
              <a:t>CS et al. (2012) </a:t>
            </a:r>
            <a:r>
              <a:rPr lang="en-US" i="1" dirty="0"/>
              <a:t>Nature Geoscience </a:t>
            </a:r>
            <a:r>
              <a:rPr lang="en-US" dirty="0"/>
              <a:t>5: 37-</a:t>
            </a:r>
            <a:r>
              <a:rPr lang="en-US" dirty="0" smtClean="0"/>
              <a:t>41.</a:t>
            </a:r>
          </a:p>
          <a:p>
            <a:endParaRPr lang="en-US" i="1" dirty="0" smtClean="0"/>
          </a:p>
          <a:p>
            <a:endParaRPr lang="en-US" dirty="0" smtClean="0"/>
          </a:p>
        </p:txBody>
      </p:sp>
      <p:pic>
        <p:nvPicPr>
          <p:cNvPr id="5" name="Picture 4" descr="Fig1_CA_v1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3" y="1360379"/>
            <a:ext cx="8778743" cy="27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6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3862</Words>
  <Application>Microsoft Macintosh PowerPoint</Application>
  <PresentationFormat>On-screen Show (4:3)</PresentationFormat>
  <Paragraphs>268</Paragraphs>
  <Slides>37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</dc:creator>
  <cp:lastModifiedBy>Lucien von Gunten</cp:lastModifiedBy>
  <cp:revision>32</cp:revision>
  <dcterms:created xsi:type="dcterms:W3CDTF">2012-10-30T11:34:31Z</dcterms:created>
  <dcterms:modified xsi:type="dcterms:W3CDTF">2013-03-28T15:12:08Z</dcterms:modified>
</cp:coreProperties>
</file>