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9690" autoAdjust="0"/>
  </p:normalViewPr>
  <p:slideViewPr>
    <p:cSldViewPr snapToGrid="0" snapToObjects="1">
      <p:cViewPr varScale="1">
        <p:scale>
          <a:sx n="107" d="100"/>
          <a:sy n="107" d="100"/>
        </p:scale>
        <p:origin x="-3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1345B-CF7E-8344-A689-7F5896E52E03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93D99-27BC-A744-9F67-0A364633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7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 circulation in the North Pacific during the last glacial termination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Yusuke Okazaki1,2, A. Timmermann3, L. Menviel4, M.O.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Chikamoto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3, N. Harada2 and A. Abe-Ouchi2,5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and Planetary Sciences, Kyushu University, Fukuoka, Japan;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yokazaki@geo.kyushu-u.ac.jp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2Research Institute for Global Change, Japan Agency for Marine-Earth Science and Technology, Yokosuka, Japan; 3International Pacific Research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Center, School of Ocean and Earth Science and Technology, University of Hawaii, Honolulu, USA; 4Climate Change Research Centre,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South Wales, Sydney, Australia; 5Atmosphere and Ocean Research Institute, University of Tokyo, Kashiwa,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Figure 1: Ventilation age changes based on published radiocarbon data in the western North Pacific between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900 and 2800 m water depths (Okazaki et al. 2010). Reconstructed ventilation change based on the 14C age offset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between co-existing benthic (BF) and </a:t>
            </a:r>
            <a:r>
              <a:rPr lang="en-US" sz="2800" dirty="0" err="1" smtClean="0"/>
              <a:t>planktic</a:t>
            </a:r>
            <a:r>
              <a:rPr lang="en-US" sz="2800" dirty="0" smtClean="0"/>
              <a:t> foraminifers (PF; open diamonds), projection ages (considering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atmospheric 14C change; gray circles), and smoothed spline interpolation of averaged BF-PF age offsets and projection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ages (blue line). H1: Heinrich event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The history of Lake Biwa drilling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/>
              <a:t>Keiji</a:t>
            </a:r>
            <a:r>
              <a:rPr lang="en-US" sz="2800" dirty="0" smtClean="0"/>
              <a:t> </a:t>
            </a:r>
            <a:r>
              <a:rPr lang="en-US" sz="2800" dirty="0" err="1" smtClean="0"/>
              <a:t>Takemura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Institute for Geothermal Sciences, Kyoto University, </a:t>
            </a:r>
            <a:r>
              <a:rPr lang="en-US" sz="2800" dirty="0" err="1" smtClean="0"/>
              <a:t>Beppu</a:t>
            </a:r>
            <a:r>
              <a:rPr lang="en-US" sz="2800" dirty="0" smtClean="0"/>
              <a:t>, Japan; </a:t>
            </a:r>
            <a:r>
              <a:rPr lang="en-US" sz="2800" dirty="0" err="1" smtClean="0"/>
              <a:t>takemura@bep.vgs.kyoto-u.ac.jp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Summary of chronology of core B1400 based on the re-investigation of fission track ages, tephra identification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magnetostratigraphy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Danhara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2010). Tephra horizons (gray): K-Ah, U-Oki, AT, Aso-4, K-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Tz,Ata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At-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Aso-1, Tky-Ng1,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Kkt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Imakuma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-Pink;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Paleomagnetic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information (red): B/M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Brunhes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Matuyama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boundary,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of Jaramillo event, bottom of Jaramillo event, Cobb mountain event.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Lake </a:t>
            </a:r>
            <a:r>
              <a:rPr lang="en-US" sz="2800" b="1" dirty="0" err="1" smtClean="0"/>
              <a:t>Suigetsu</a:t>
            </a:r>
            <a:r>
              <a:rPr lang="en-US" sz="2800" b="1" dirty="0" smtClean="0"/>
              <a:t> 2006 </a:t>
            </a:r>
            <a:r>
              <a:rPr lang="en-US" sz="2800" b="1" dirty="0" err="1" smtClean="0"/>
              <a:t>Varved</a:t>
            </a:r>
            <a:r>
              <a:rPr lang="en-US" sz="2800" b="1" dirty="0" smtClean="0"/>
              <a:t> Sediment Core Project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Takeshi Nakagawa1 and </a:t>
            </a:r>
            <a:r>
              <a:rPr lang="en-US" sz="2800" b="0" dirty="0" err="1" smtClean="0"/>
              <a:t>Suigetsu</a:t>
            </a:r>
            <a:r>
              <a:rPr lang="en-US" sz="2800" b="0" dirty="0" smtClean="0"/>
              <a:t> 2006 Project Members2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1School of Geography, Politics and Sociology, Newcastle University, Newcastle upon Tyne, UK; </a:t>
            </a:r>
            <a:r>
              <a:rPr lang="en-US" sz="2800" b="0" dirty="0" err="1" smtClean="0"/>
              <a:t>takeshi.nakagawa@newcastle.ac.uk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2www.suigetsu.org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Varved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sediments of Lake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Suigetsu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Honshu Island, Japan. The curve shows relative gray scale values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on the displayed image.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Lake </a:t>
            </a:r>
            <a:r>
              <a:rPr lang="en-US" sz="2800" b="1" dirty="0" err="1" smtClean="0"/>
              <a:t>Suigetsu</a:t>
            </a:r>
            <a:r>
              <a:rPr lang="en-US" sz="2800" b="1" dirty="0" smtClean="0"/>
              <a:t> 2006 </a:t>
            </a:r>
            <a:r>
              <a:rPr lang="en-US" sz="2800" b="1" dirty="0" err="1" smtClean="0"/>
              <a:t>Varved</a:t>
            </a:r>
            <a:r>
              <a:rPr lang="en-US" sz="2800" b="1" dirty="0" smtClean="0"/>
              <a:t> Sediment Core Project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Takeshi Nakagawa1 and </a:t>
            </a:r>
            <a:r>
              <a:rPr lang="en-US" sz="2800" b="0" dirty="0" err="1" smtClean="0"/>
              <a:t>Suigetsu</a:t>
            </a:r>
            <a:r>
              <a:rPr lang="en-US" sz="2800" b="0" dirty="0" smtClean="0"/>
              <a:t> 2006 Project Members2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1School of Geography, Politics and Sociology, Newcastle University, Newcastle upon Tyne, UK; </a:t>
            </a:r>
            <a:r>
              <a:rPr lang="en-US" sz="2800" b="0" dirty="0" err="1" smtClean="0"/>
              <a:t>takeshi.nakagawa@newcastle.ac.uk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2www.suigetsu.org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Photographic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litho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-stratigraphy of the SG06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core (modified after Nakagawa et al. 2012). Red shades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disturbed sediment sections. The coring team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consisted of people from Newcastle University (UK),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University of Tokyo, Osaka City University, Chiba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Commerce,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Naruto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University of Education,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Kyoto University (Japan),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GeoForschungsZentrum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Potsdam (Germany), and Royal Holloway University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London (UK).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Monsoon reconstruction in subtropical Asia from oxygen isotope ratios of tree-ring cellulose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Masaki Sano, C. </a:t>
            </a:r>
            <a:r>
              <a:rPr lang="en-US" sz="2800" b="0" dirty="0" err="1" smtClean="0"/>
              <a:t>Xu</a:t>
            </a:r>
            <a:r>
              <a:rPr lang="en-US" sz="2800" b="0" dirty="0" smtClean="0"/>
              <a:t> and T. Nakatsuka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Graduate school of Environmental Studies, Nagoya University, Japan; </a:t>
            </a:r>
            <a:r>
              <a:rPr lang="en-US" sz="2800" b="0" dirty="0" err="1" smtClean="0"/>
              <a:t>sano.masaki@b.mbox.nagoya-u.ac.jp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Reconstructed June-September PDSI from tree-ring δ18O in the Nepal Himalayas. The thick curve represents a 30-year cubic spline. Figure modified from Sano 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 (2012a).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Monsoon reconstruction in subtropical Asia from oxygen isotope ratios of tree-ring cellulose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Masaki Sano, C. </a:t>
            </a:r>
            <a:r>
              <a:rPr lang="en-US" sz="2800" b="0" dirty="0" err="1" smtClean="0"/>
              <a:t>Xu</a:t>
            </a:r>
            <a:r>
              <a:rPr lang="en-US" sz="2800" b="0" dirty="0" smtClean="0"/>
              <a:t> and T. Nakatsuka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Graduate school of Environmental Studies, Nagoya University, Japan; </a:t>
            </a:r>
            <a:r>
              <a:rPr lang="en-US" sz="2800" b="0" dirty="0" err="1" smtClean="0"/>
              <a:t>sano.masaki@b.mbox.nagoya-u.ac.jp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Comparison of inter-annual variations in tree-ring δ18O from Laos and the Multivariate ENSO index (MEI) for the period of 1951-2002. Figure modified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al. (2011).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/>
              <a:t>Hydroclimate</a:t>
            </a:r>
            <a:r>
              <a:rPr lang="en-US" sz="2800" b="1" dirty="0" smtClean="0"/>
              <a:t> reconstruction in Indonesia over the last centuries by stalagmite isotopic analyses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Yumiko Watanabe1, T. Tagami1, S. Ohsawa2, K. Takemura2 and S. Yoden1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1Division of Earth and Planetary Sciences, Graduate School of Science, Kyoto University, Japan; </a:t>
            </a:r>
            <a:r>
              <a:rPr lang="en-US" sz="2800" b="0" dirty="0" err="1" smtClean="0"/>
              <a:t>yumiko@kueps.kyoto-u.ac.jp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2Institute for Geothermal Sciences, Graduate School of Science, Kyoto University,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1:The formation process of stalagmites.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/>
              <a:t>Hydroclimate</a:t>
            </a:r>
            <a:r>
              <a:rPr lang="en-US" sz="2800" b="1" dirty="0" smtClean="0"/>
              <a:t> reconstruction in Indonesia over the last centuries by stalagmite isotopic analyses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Yumiko Watanabe1, T. Tagami1, S. Ohsawa2, K. Takemura2 and S. Yoden1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1Division of Earth and Planetary Sciences, Graduate School of Science, Kyoto University, Japan; </a:t>
            </a:r>
            <a:r>
              <a:rPr lang="en-US" sz="2800" b="0" dirty="0" err="1" smtClean="0"/>
              <a:t>yumiko@kueps.kyoto-u.ac.jp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2Institute for Geothermal Sciences, Graduate School of Science, Kyoto University,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Study sites of Asian stalagmites used to reconstruct rainfall variations over the last 2000 years. The 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 shows the location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Ciawitali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on West Java, Indonesia.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River runoff over 2000 years in the arid </a:t>
            </a:r>
            <a:r>
              <a:rPr lang="en-US" sz="2800" b="0" dirty="0" err="1" smtClean="0"/>
              <a:t>Heihe</a:t>
            </a:r>
            <a:r>
              <a:rPr lang="en-US" sz="2800" b="0" dirty="0" smtClean="0"/>
              <a:t> River Basin, northwestern China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Koji Fujita and Akiko Sakai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Graduate School of Environmental Studies, Nagoya University, Nagoya, Japan; </a:t>
            </a:r>
            <a:r>
              <a:rPr lang="en-US" sz="2800" b="0" dirty="0" err="1" smtClean="0"/>
              <a:t>cozy@nagoya-u.jp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A) Location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River, northwest China. Red rectangle indicates the area shown in panel B. B)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catchments of upper stream basins. Stations where several decades worth of hydrological and meteorological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available are indicated (black circles), as is the July 1st Glacier, where glaciological observations were conducted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period 2002-2005. Blue dots denote glaciers in the basin delineated from satellite images. Each grid square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equivalent to the grid of the used APHRODITE precipitation dataset (0.5°∆;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Yatagai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2009).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River runoff over 2000 years in the arid </a:t>
            </a:r>
            <a:r>
              <a:rPr lang="en-US" sz="2800" b="0" dirty="0" err="1" smtClean="0"/>
              <a:t>Heihe</a:t>
            </a:r>
            <a:r>
              <a:rPr lang="en-US" sz="2800" b="0" dirty="0" smtClean="0"/>
              <a:t> River Basin, northwestern China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Koji Fujita and Akiko Sakai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Graduate School of Environmental Studies, Nagoya University, Nagoya, Japan; </a:t>
            </a:r>
            <a:r>
              <a:rPr lang="en-US" sz="2800" b="0" dirty="0" err="1" smtClean="0"/>
              <a:t>cozy@nagoya-u.jp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Climate and runoff records 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Basin covering the past two millennia. A) Annual mean temperature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anomaly rel. to AD 1966-1995 (Yang et al. 2002), and annual precipitation (Zhang et al. 2003). B) Glacier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 and contribution of glacier runoff to total runoff (Sakai et al. 2012). The present and LIA extents are shown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the black dot and line, respectively. C) Total annual catchment runoff, annual glacier runoff (Sakai et al. 2012),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trend of glacier extent (see equation in the main text). D) Five-year moving average of river runoff and drought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events recorded in historical documents. Five prolonged drought periods (a-e) are highlighted (Sakai et al. 2012).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Thick lines denote drought-free periods, which are discussed in the main text. Green shading denotes trends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agricultural activity in the region as retrieved from historical documents (Inoue et al. 2007;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Nakawo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Two centuries of climate events detected in coral records from Ishigaki and Ogasawara Islands,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Atsushi Suzuki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Geological Survey of Japan, National Institute of Advanced Industrial Science and Technology (AIST), Japan; </a:t>
            </a:r>
            <a:r>
              <a:rPr lang="en-US" sz="2800" b="0" dirty="0" err="1" smtClean="0"/>
              <a:t>a.suzuki@aist.go.jp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Map of the northwestern Pacific showing the locations of the Ishigaki and Ogasawara Islands. The typical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winter East Asian sea-level atmospheric pressure distribution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isolines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the path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Kuroshio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current (red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arrow) are also shown. Northerly winds (East Asian winter monsoon) blowing from the Siberian High influence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climate around Japan in winter (blue arrows). Modified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Mishima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(2010).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 circulation in the North Pacific during the last glacial termination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Yusuke Okazaki1,2, A. Timmermann3, L. Menviel4, M.O.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Chikamoto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3, N. Harada2 and A. Abe-Ouchi2,5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and Planetary Sciences, Kyushu University, Fukuoka, Japan;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yokazaki@geo.kyushu-u.ac.jp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2Research Institute for Global Change, Japan Agency for Marine-Earth Science and Technology, Yokosuka, Japan; 3International Pacific Research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Center, School of Ocean and Earth Science and Technology, University of Hawaii, Honolulu, USA; 4Climate Change Research Centre, University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South Wales, Sydney, Australia; 5Atmosphere and Ocean Research Institute, University of Tokyo, Kashiwa, Japan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Zonally averaged simulated radiocarbon age anomalies in the North Pacific between a collapsed Atlantic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 state and the preindustrial control simulation. Squares indicate projection age anomalies for the deglacial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H1 period reconstructed from western North Pacific sediment cores (Okazaki et al. 2010).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Two centuries of climate events detected in coral records from Ishigaki and Ogasawara Islands,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Atsushi Suzuki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Geological Survey of Japan, National Institute of Advanced Industrial Science and Technology (AIST), Japan; </a:t>
            </a:r>
            <a:r>
              <a:rPr lang="en-US" sz="2800" b="0" dirty="0" err="1" smtClean="0"/>
              <a:t>a.suzuki@aist.go.jp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Time series of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coral δ18O (SST) data,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 winter (December–February average) SST at Ishigaki Island, 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residual coral δ18O records (Δδ18O)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Ogasawara Islands, based on both δ18O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/Ca. VPDB refers to the Vienna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PeeDee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Belemnite standard. The coral-based sea surface salinity (SSS) anomaly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calculated from the regional δ18O seawater–salinity relationship (0.42‰ per 1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2009). The yellow bars correspond to the abrupt cooling (1900-1905) inferred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Ishigaki Island and the abrupt freshening (1905-1910) in the Ogasawara Islands.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Tracing the response of climate to galactic cosmic rays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Hiroko Miyahara1,2, Y. Yokoyama2,3, Y.T. Yamaguchi2,3 and T. Nakatsuka4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1Institute for Cosmic Ray Research, The University of Tokyo, Kashiwa, Japan; </a:t>
            </a:r>
            <a:r>
              <a:rPr lang="en-US" sz="2800" b="0" dirty="0" err="1" smtClean="0"/>
              <a:t>hmiya@icrr.u-tokyo.ac.jp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2Japan Agency for Marine-Earth Science and Technology, Yokosuka, Japan; 3Atmosphere and Ocean Research Institute, The University of Tokyo,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Kashiwa, Japan; 4Graduate School of Environmental Studies, Nagoya University, Nagoya,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A) Schematic of the heliospheric magnetic field with the Sun located at the center (modified after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Jokipii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Thomas 1981). B) Relation between the numerically calculated intensity of galactic cosmic rays at the Earth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waviness of the heliospheric magnetic field (as illustrated by the schematics below the graph), for both positive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negative polarities of the solar dipole magnetic field (based on Kota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Jokipii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2001). C) Cosmic-ray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profile at the Earth in the case of a tilt angle of 5°∆ at solar cycle minima and 75°∆ at maxima, as is observed during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recent decades. D) As for (C), but for tilt angles of 0°∆ at cycle minima, which reproduces the cosmic ray variation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Maunder Minimum. Note that the polarity reverses at every maximum of the solar cycle, and that the length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solar cycle tends to be longer (e.g. 14 years during the Maunder Minimum) when solar activity is suppressed.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Tracing the response of climate to galactic cosmic rays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Hiroko Miyahara1,2, Y. Yokoyama2,3, Y.T. Yamaguchi2,3 and T. Nakatsuka4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1Institute for Cosmic Ray Research, The University of Tokyo, Kashiwa, Japan; </a:t>
            </a:r>
            <a:r>
              <a:rPr lang="en-US" sz="2800" b="0" dirty="0" err="1" smtClean="0"/>
              <a:t>hmiya@icrr.u-tokyo.ac.jp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2Japan Agency for Marine-Earth Science and Technology, Yokosuka, Japan; 3Atmosphere and Ocean Research Institute, The University of Tokyo,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Kashiwa, Japan; 4Graduate School of Environmental Studies, Nagoya University, Nagoya,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Temporal trends in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relative humidity in Japan reconstructed based on 18O in tree-ring cellulose (Yamaguchi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2010),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reconstructed temperature in Greenland based on 18O in ice cores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Vinther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2003),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cosmic-ray-induced nuclides (Berggren et al. 2009), 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sunspot numbers (Hoyt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Schatten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1998). Open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circles denote annual-scale 30%-50% enhancements in cosmic rays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 corresponding climate response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(A, B)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Blue and red shadings periods of negative and positive solar polarity, respectively. Figure modified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Yamaguchi et al. 2010.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Document-based reconstruction of past climate in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Masumi Zaiki1, M.J. Grossman2 and T. Mikami3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1Department of Economics, </a:t>
            </a:r>
            <a:r>
              <a:rPr lang="en-US" sz="2800" b="0" dirty="0" err="1" smtClean="0"/>
              <a:t>Seikei</a:t>
            </a:r>
            <a:r>
              <a:rPr lang="en-US" sz="2800" b="0" dirty="0" smtClean="0"/>
              <a:t> University, Tokyo, Japan; </a:t>
            </a:r>
            <a:r>
              <a:rPr lang="en-US" sz="2800" b="0" dirty="0" err="1" smtClean="0"/>
              <a:t>mzaiki@econ.seikei.ac.jp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2Department of Geography, Southern Illinois University Edwardsville, USA; 3Department of History, </a:t>
            </a:r>
            <a:r>
              <a:rPr lang="en-US" sz="2800" b="0" dirty="0" err="1" smtClean="0"/>
              <a:t>Teikyo</a:t>
            </a:r>
            <a:r>
              <a:rPr lang="en-US" sz="2800" b="0" dirty="0" smtClean="0"/>
              <a:t> University, 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Time series of reconstructed (green lines) and observed (black/gray lines) July temperatures in Tokyo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1721-2000. Thin lines indicate year-to-year variations and thick lines indicate 11-year running mean. Figure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modified and updated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(1996).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Document-based reconstruction of past climate in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Masumi Zaiki1, M.J. Grossman2 and T. Mikami3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1Department of Economics, </a:t>
            </a:r>
            <a:r>
              <a:rPr lang="en-US" sz="2800" b="0" dirty="0" err="1" smtClean="0"/>
              <a:t>Seikei</a:t>
            </a:r>
            <a:r>
              <a:rPr lang="en-US" sz="2800" b="0" dirty="0" smtClean="0"/>
              <a:t> University, Tokyo, Japan; </a:t>
            </a:r>
            <a:r>
              <a:rPr lang="en-US" sz="2800" b="0" dirty="0" err="1" smtClean="0"/>
              <a:t>mzaiki@econ.seikei.ac.jp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2Department of Geography, Southern Illinois University Edwardsville, USA; 3Department of History, </a:t>
            </a:r>
            <a:r>
              <a:rPr lang="en-US" sz="2800" b="0" dirty="0" err="1" smtClean="0"/>
              <a:t>Teikyo</a:t>
            </a:r>
            <a:r>
              <a:rPr lang="en-US" sz="2800" b="0" dirty="0" smtClean="0"/>
              <a:t> University, 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Time series of West-Japan Temperature (WJT) anomaly for the period 1820-2010. Blue line is derived from newly recovered meteorological data, black line is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official JMA data, and the gray thick line is a smoothed 11-year running mean. Figure modified and updated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Zaiki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(2006).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Human-environment interaction and climate in the Japanese Archipelago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err="1" smtClean="0"/>
              <a:t>Takakazu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Yumoto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Research Institute of Humanity and Nature, Kyoto, Japan; </a:t>
            </a:r>
            <a:r>
              <a:rPr lang="en-US" sz="2800" b="0" dirty="0" err="1" smtClean="0"/>
              <a:t>yumoto@chikyu.ac.jp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Chronological chart of the Japanese Archipelago during 0-2000 AD. The periods of governance and their names are given at the top of the figure.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Human-environment interaction and climate in the Japanese Archipelago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err="1" smtClean="0"/>
              <a:t>Takakazu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Yumoto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Research Institute of Humanity and Nature, Kyoto, Japan; </a:t>
            </a:r>
            <a:r>
              <a:rPr lang="en-US" sz="2800" b="0" dirty="0" err="1" smtClean="0"/>
              <a:t>yumoto@chikyu.ac.jp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Chronological chart of the Japanese Archipelago during 1850-2010 AD. The periods of governance and their names are given at the top of the figure.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An 800-year decadal-scale reconstruction of annual mean temperature for temperate North America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Eugene R. Wahl1, H.F. Diaz2, V. Trouet3 and E.R. Cook4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1National Climactic Data Center, National Oceanic and Atmospheric Administration, Boulder, USA; </a:t>
            </a:r>
            <a:r>
              <a:rPr lang="en-US" sz="2800" b="0" dirty="0" err="1" smtClean="0"/>
              <a:t>Eugene.R.Wahl@noaa.gov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2Cooperative Institute for Research in Environmental Science, University of Colorado, Boulder, USA; 3Laboratory of Tree-Ring Research, University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of Arizona, Tucson, USA; 4Tree-Ring Lab, Lamont-Doherty Earth Observatory, Palisades, USA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Reconstruction of annual mean temperature deviations from a 1904-1980 AD average (thin black line) for North America (30°∆-55°∆N, 75°∆-130°∆W). Values shown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decadal means and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filter to highlight low frequency fluctuations. The average for the full period of record (1200-1980 AD) for the entire region is shown as a dotted 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line, variable shading gives relative probability density for each decadal value, thin red envelope lines denote 99% probability range associated with each decadal mean value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A pollen-based extension of the 800-year </a:t>
            </a:r>
            <a:r>
              <a:rPr lang="en-US" sz="2800" b="1" dirty="0" err="1" smtClean="0"/>
              <a:t>decadalscale</a:t>
            </a:r>
            <a:r>
              <a:rPr lang="en-US" sz="2800" b="1" dirty="0" smtClean="0"/>
              <a:t> reconstruction of annual mean temperature for temperate North America dating back to 480 AD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Valerie Trouet1, H.F. Diaz2, A.E. Viau3, E.R. Wahl4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1Laboratory of Tree-Ring Research, University of Arizona, Tucson, USA; </a:t>
            </a:r>
            <a:r>
              <a:rPr lang="en-US" sz="2800" b="0" dirty="0" err="1" smtClean="0"/>
              <a:t>trouet@email.arizona.edu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2Cooperative Institute for Research in Environmental Sciences, University of Colorado, Boulder, USA; 3Department of Geography, University of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Ottawa, Canada; 4National Climatic Data Center, National Oceanic and Atmospheric Administration, Boulder, USA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Reconstruction (dark green curve) of 30-year averages of annual mean temperature deviations from a 1904-1980 AD average for North America (30˚-55˚N, 75˚-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130˚W). Values shown correspond to the combination of three pollen-reconstruction PCs resulting from a stepwise multiple linear regression with the 30-year-subsampled RC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temperature series (red curve), and thus reflects low frequency variations. Dashed (full) light green lines give 2SE (1SE) uncertainty estimations associated with each 30-year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value. Full black curve shows comparably smoothed instrumental temperature values. Dotted black line represents the average deviation for the period 2000-2006 AD, also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comparably smoothed instrumental data.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Sea Ice Proxy Working Group (SIP)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Eric Wolff1, A. de Vernal2 and R. Gersonde3 (co -chairs of the SIP WG 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1British Antarctic Survey, Cambridge, UK; </a:t>
            </a:r>
            <a:r>
              <a:rPr lang="en-US" sz="2800" b="0" dirty="0" err="1" smtClean="0"/>
              <a:t>ewwo@bas.ac.uk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2GEOTOP, </a:t>
            </a:r>
            <a:r>
              <a:rPr lang="en-US" sz="2800" b="0" dirty="0" err="1" smtClean="0"/>
              <a:t>Universit</a:t>
            </a:r>
            <a:r>
              <a:rPr lang="en-US" sz="2800" b="0" dirty="0" smtClean="0"/>
              <a:t>. de </a:t>
            </a:r>
            <a:r>
              <a:rPr lang="en-US" sz="2800" b="0" dirty="0" err="1" smtClean="0"/>
              <a:t>Qu.bec</a:t>
            </a:r>
            <a:r>
              <a:rPr lang="en-US" sz="2800" b="0" dirty="0" smtClean="0"/>
              <a:t> . </a:t>
            </a:r>
            <a:r>
              <a:rPr lang="en-US" sz="2800" b="0" dirty="0" err="1" smtClean="0"/>
              <a:t>Montr.al</a:t>
            </a:r>
            <a:r>
              <a:rPr lang="en-US" sz="2800" b="0" dirty="0" smtClean="0"/>
              <a:t>, Canada; 3Geosciences, Alfred-Wegener-Institute for Polar &amp; Marine Research, Bremerhaven, Germany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The edge of the pack ice in the Weddell Sea. Photo by P.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Bucktrout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(British Antarctic Survey, UK).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North Pacific - North Atlantic linkages during the Last Glacial Termination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Naomi Harada1, A. Timmermann2, M. Sato 1, O. Seki3, Y. Nakamura1, K. Kimoto 1, Y. Okazaki4, K. Nagashima1, S.A. Gorbarenko5, L. Menviel6,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M.O. </a:t>
            </a:r>
            <a:r>
              <a:rPr lang="en-US" sz="2800" dirty="0" err="1" smtClean="0"/>
              <a:t>Chikamoto</a:t>
            </a:r>
            <a:r>
              <a:rPr lang="en-US" sz="2800" dirty="0" smtClean="0"/>
              <a:t> 2 and A. Abe-Ouchi1,7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1Research Institute for Global Change, Japan Agency for Marine-Earth Science and Technology, Japan; </a:t>
            </a:r>
            <a:r>
              <a:rPr lang="en-US" sz="2800" dirty="0" err="1" smtClean="0"/>
              <a:t>haradan@jamstec.go.jp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2International Pacific Research Center (IPRC), University of Hawaii, USA; 3Institute of Low Temperature Science, Hokkaido University, Japan; 4Institute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for Advanced Study, Kyushu University, Japan; 5V.I.II'ichev Pacific </a:t>
            </a:r>
            <a:r>
              <a:rPr lang="en-US" sz="2800" dirty="0" err="1" smtClean="0"/>
              <a:t>Oceanological</a:t>
            </a:r>
            <a:r>
              <a:rPr lang="en-US" sz="2800" dirty="0" smtClean="0"/>
              <a:t> Institute, Far East Branch of Russian Academy of Science,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Russia; 6Climate Change Research Centre, University of New South Wales, Australia; 7Atmosphere and Ocean Research Institute, The University of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Sediment core locations in the western–central North Pacific and the Okhotsk and Japan Seas. Numbers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 the coring sites as in Harada et al. (2012). Arrows show the average direction of flow of surface waters,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red and blue arrows indicating warm and cold currents, respectively. EKC, East Kamchatka Current; WSAW,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Western Subarctic Water; ESC, East Sakhalin Current; SWC, Soya Warm Current; TSWC, Tsushima Warm Current;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OKIZ,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Oyashio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Kuroshio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interfrontal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zone; WSG, Western subarctic gyre.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Solar Forcing – a new PAGES Working Group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err="1" smtClean="0"/>
              <a:t>Jürg</a:t>
            </a:r>
            <a:r>
              <a:rPr lang="en-US" sz="2800" b="0" dirty="0" smtClean="0"/>
              <a:t> Beer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smtClean="0"/>
              <a:t>Swiss Federal Institute of Aquatic Science and Technology, </a:t>
            </a:r>
            <a:r>
              <a:rPr lang="en-US" sz="2800" b="0" dirty="0" err="1" smtClean="0"/>
              <a:t>Dübendorf</a:t>
            </a:r>
            <a:r>
              <a:rPr lang="en-US" sz="2800" b="0" dirty="0" smtClean="0"/>
              <a:t>, Switzerland; </a:t>
            </a:r>
            <a:r>
              <a:rPr lang="en-US" sz="2800" b="0" dirty="0" err="1" smtClean="0"/>
              <a:t>juerg.beer@eawag.ch</a:t>
            </a:r>
            <a:endParaRPr lang="en-US" sz="28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Background picture - The Sun emitting electromagnetic radiation and hot plasma (solar wind) carrying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fields. While the radiation reaches the Earth directly solar particles are partly shielded by the geomagnetic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field. Graph - Sunspot numbers reflect the solar magnetic activity which is dominated by the 11-year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Schwabe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cycle. The reconstructed smoothed total solar irradiance (TSI) follows the envelope of the sunspot record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minima at 1645-1715 AD (Maunder Minimum) and at 1790-1830 AD (Dalton Minimum) and a maximum 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half of the 20th century.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Arctic2k: Spatiotemporal Temperature Reconstruction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Hanhijärvi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Department of Environmental Sciences, University of Helsinki, Finland;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sami.hanhijarvi@helsinki.fi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Spatial and temporal distribution of the Arctic2k proxy records. Single solid box in temporal extent signifies annual resolution. Otherwise, each box represents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frame of a single value of a single proxy record. Records have been truncated prior to 1 BC. All proxy series in this figure are or will be archived on the NOAA paleoclimatology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database.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2nd Workshop of the PAGES Asia2k Working Group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Masaki Sano1, Shi Feng2, Takeshi Nakatsuka1 and Asia2k members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1Graduate School of Environmental Studies, Nagoya University, Japan;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sano.masaki@b.mbox.nagoya-u.ac.jp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2Cold and Arid Regions Environmental and Engineering Research Institute, Chinese Academy of Sciences, China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The locations, types and numbers of available proxy records considered by the Asia2k group.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Synthesizing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paleoclimatic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to reconstruct 2000 years of European/Mediterranean temperature change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Jürg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Luterbacher1, F.J. Gonzalez-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Rouco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D. McCarroll3, S. Wagner4 and E. Zorita4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Giessen, Germany;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Juerg.luterbacher@geogr.uni-giessen.de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2Department of Astrophysics and Atmospheric Sciences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Geociencias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UCM-CSIC (IGEO),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Complutense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University, Madrid, Spain;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3Department of Geography, Swansea University, UK; 4Helmholtz Center for Materials and Coastal Research,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Geesthacht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Germany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Reconstructed 2000 years of Northern Scandinavian (A) and Alpine (B) summer temperatures based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tree-ring data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Büntgen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2011;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2012)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Deciphering climatic and environmental signals from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varved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sediments by applying process-related studies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Bernd Zolitschka1, P. Francus2, A.E.K. Ojala3 and A. Schimmelmann4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Geography, University of Bremen, Germany;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zoli@uni-bremen.de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2National Institute of Scientific Research,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Qu.bec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Canada; 3Geological Survey of Finland, Espoo, Finland; 4Department of Geological Sciences,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Indiana University, Bloomington,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Lakes like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Meerfelder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Maar are important archives for climatic and environmental reconstructions since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Late-Glacial. The record of this site extends back into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Weichselian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provides a potential target for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future integrated lake deep drilling project. Most of the Holocene and Late Glacial sediments are annually laminated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varved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As an example the microphotography (inset) shows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minerogenic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varves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Younger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Dryas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(courtesy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Brauer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strategic plan for scientific drilling in the East African rift lakes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 M. Russell1, A.S. Cohen2, T.C. Johnson3 and C.A. Scholz4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Geological Sciences, Brown University, Providence, USA;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James_Russell@Brown.edu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2Department of Geosciences, University of Arizona, Tucson, USA; 3Large Lakes Observatory, University of Minnesota Duluth, USA; 4Department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Earth Sciences, Syracuse University,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Map of East Africa with bathymetric maps of Lakes Tanganyika, Turkana, and Albert. Note the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 for Tanganyika.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Assessing the history of the Greenland Ice Sheet through ocean drilling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Anders Carlson1,2 and Joseph Stoner2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Geoscience, Center for Climatic Research, University of Wisconsin-Madison, USA;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acarlson@coas.oregonstate.edu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2College of Earth, Ocean and Atmospheric Sciences, Oregon State University, Corvallis,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Last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interglaciation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(~125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modeled GIS extents using the same ice-sheet model but different climate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forcing schemes. Light blue lines are two extents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Cuffey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Marshall (2000) with only a remnant ice dome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central Greenland or significant ice persisting in south Greenland. The dark blue line shows the maximum retreat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modeled by Otto-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Bliesner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(2006) with only a small ice dome persisting in south Greenland; a second simulation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their model had an extent similar to the minimum retreat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Cuffey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Marshall (2000). The yellow line denotes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minimum retreat predicted by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Lhomme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(2005), with south Greenland completely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deglaciated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black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shows the estimated extent of the GIS at the last glacial maximum (LGM) on the continental shelf by Funder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(2011). This wide range in modeled last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interglaciation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GIS extents predicts a sea-level rise contribution of 2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5.5 m, highlighting the need for geologic records of past GIS behavior.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Processes and Quaternary history of dust dynamics: low-latitude records and global implications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Berend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Stuut1,2, U. Merkel2 and D.-D. Rousseau3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1NIOZ - Netherlands Institute for Sea Research, Den Burg, The Netherlands;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jbstuut@nioz.nl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2MARUM - Center for Marine Environmental Sciences, University of Bremen, Germany; 3Ecole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Sup.rieure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Laboratoire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M.t.orologie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Dynamique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CERES-ERTI, Paris, France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Dust storm over China in April 2001. Dust from this event crossed the Pacific Ocean and was deposited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far as the Great Lakes region in the USA. Image credit: NASA.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Human-climate-ecosystem interactions: learning from the past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John Dearing and Peter Langdon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Geography and Environment, University of Southampton, UK;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J.Dearing@soton.ac.uk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Lower Yangtze basin 1930-2006: normalized regulating service proxy records for biodiversity, sediment regulation, soil stability, sediment quality, water quality, air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and regulating service (RS) Index based on lake sediment analyses, showing downward trends (losses of services) towards the present. Vertical bars show major 20th-21st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century political events (from left to right): Sino-Japanese War 1937-1945 (SJW); People's Republic of China founded by Mao Zedong 1949 (PRC); Great Leap Forward 1958-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1961 (GLF); Cultural Revolution 1966-1976 (CR); Deng Xiaoping's economic reforms from late 1970s-early 1980s (DX); leadership of Jiang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1989 (JZ); leadership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 Jintao from 2003 (HJ). After Dearing et al. (2012).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paleo-climate model/data comparisons to constrain future projections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Gavin A. Schmidt1, E. Guilyardi2,3, M. Kageyama4, M.E. Mann5, V. Masson-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Delmott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e4 and A. Timmermann6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1NASA Goddard Institute for Space Studies, New York, USA;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Gavin.A.Schmidt@nasa.gov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2Laboratoire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d’Oc.anographie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Pierre Simon Laplace, Paris, France; 3Department of Meteorology, University of Reading, UK;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4Laboratoire des Sciences du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l’Environnement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Pierre Simon Laplace, Gif-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-Yvette, France; 5Department of Meteorology,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Pennsylvania State University, USA; 6Department of Oceanography, University of Hawaii, Honolulu, USA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Preliminary results from the CMIP5 archive showing the multi-model ensemble for temperature differences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LGM and in idealized increased CO2 experiments. Left-hand panel shows the robust relationship between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North Atlantic and European ocean and land temperatures in both cold and warm climates (using an average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simulation data over points only where there are observations). Right hand panel shows equivalent results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Tropics. The blue crosses indicate the results (with uncertainties) from the observational data syntheses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LGM. Red and yellow symbols show the CMIP5 model results. Figure courtesy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Kageyama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North Pacific - North Atlantic linkages during the Last Glacial Termination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Naomi Harada1, A. Timmermann2, M. Sato 1, O. Seki3, Y. Nakamura1, K. Kimoto 1, Y. Okazaki4, K. Nagashima1, S.A. Gorbarenko5, L. Menviel6,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M.O. </a:t>
            </a:r>
            <a:r>
              <a:rPr lang="en-US" sz="2800" dirty="0" err="1" smtClean="0"/>
              <a:t>Chikamoto</a:t>
            </a:r>
            <a:r>
              <a:rPr lang="en-US" sz="2800" dirty="0" smtClean="0"/>
              <a:t> 2 and A. Abe-Ouchi1,7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1Research Institute for Global Change, Japan Agency for Marine-Earth Science and Technology, Japan; </a:t>
            </a:r>
            <a:r>
              <a:rPr lang="en-US" sz="2800" dirty="0" err="1" smtClean="0"/>
              <a:t>haradan@jamstec.go.jp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2International Pacific Research Center (IPRC), University of Hawaii, USA; 3Institute of Low Temperature Science, Hokkaido University, Japan; 4Institute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for Advanced Study, Kyushu University, Japan; 5V.I.II'ichev Pacific </a:t>
            </a:r>
            <a:r>
              <a:rPr lang="en-US" sz="2800" dirty="0" err="1" smtClean="0"/>
              <a:t>Oceanological</a:t>
            </a:r>
            <a:r>
              <a:rPr lang="en-US" sz="2800" dirty="0" smtClean="0"/>
              <a:t> Institute, Far East Branch of Russian Academy of Science,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Russia; 6Climate Change Research Centre, University of New South Wales, Australia; 7Atmosphere and Ocean Research Institute, The University of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Empirical orthogonal function (EOF) analysis of alkenone-derived temperatures throughout 22-8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BP. A) First principal component [°∆C] corresponding to EOF1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pattern. B) Second principal component [°∆C] corresponding to the EOF2 pattern, along with estimates of North Atlantic meridional overturning circulation (McManus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2004). C) EOF1 and (D) EOF2 spatial patterns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unitless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]. The color scale indicates the loading of the EOF pattern.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Paleo-ocean challenge: data meet models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Kucera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A. Paul and S.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Mulitza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MARUM - Center for Marine Environmental Sciences, University of Bremen, Germany;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mkucera@marum.de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800" b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An example of the application of an inverse approach to LGM ocean data (MARGO 2009). The left panel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shows annual mean sea surface temperature (SST) in an LGM Atlantic ocean state estimate (contours) with MARGO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LGM SST proxy records overlaid (symbols;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Forams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refers to SST estimates from transfer functions based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assemblages of planktonic foraminifera and dinoflagellate cysts). The state estimate is created by application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“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adjoint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method” to identify an ocean state that is consistent with both oceanic physics and with the proxy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records, given their uncertainties. The right panel shows normalized misfits, computed as [(state estimate – MARGO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proxies)/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where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uncertainty in the data. Symbol colors show where the state estimate is consistent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data, given their uncertainties. Values near zero indicate consistency. In this map, a satisfactory fit is obtained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most low latitude data. In the high latitudes, large values indicate that a satisfactory fit to all of the MARGO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simultaneously is not possible. Analysis and graphics: unpublished data courtesy of Holly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Dail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Massachusetts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 of Technology, USA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Paleoclimate modeling: an integrated component of climate change science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Daniel J. Hill1,2, A.M. Haywood1, D.J. Lunt3, B.L. Otto -Bliesner4, S.P. Harrison5 and P.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Braconnot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1School of Earth and Environment, University of Leeds, UK;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d.j.hill@leeds.ac.uk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2Climate Change Group, British Geological Survey, Nottingham, UK; 3School of Geographical Sciences, University of Bristol, UK; 4Climate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 Dynamics Division, National Center for Atmospheric Research, Boulder, USA; 5Department of Biological Sciences, Macquarie University,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Sydney, Australia; 6Laboratory for Climate and Environmental Sciences, Pierre Simon Laplace Institute, Gif-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-Yvette, France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Multi-model mean summer (JJA) warming in the main Paleoclimate Model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Intercomparison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(PMIP3) equilibrium time periods, mid-Holocene, Last Glacial Maximum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Braconnot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2012), Last Interglacial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(Lunt et al. 2012) and the mid-Pliocene Warm period (Haywood et al. 2012).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International Cave Monitoring Workshop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Mattey1, C. Spötl2 and M. Luetscher2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Earth Sciences, University of London, UK;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mattey@es.rhul.ac.uk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2Institute of Geology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Palaeontology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University of Innsbruck, Austria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Dripwater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collection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Austria. Photo credit: Robbie Shone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shonephotography.com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Climate Refugia: Joint Inference from Fossils, Genetics and Models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Daniel G. Gavin1, S. Z. Dobrowski2, A. Hampe3, F. S. Hu4 and F. Rodriguez-Sanchez5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1Department of Geography, University of Oregon, Eugene, USA;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dgavin@uoregon.edu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2Department of Forest Management, University of Montana, Missoula, USA; 3Biodiversit.,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G.nes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Communaut.s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INRA, Bordeaux, France; 4Department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Plant Biology, University of Illinois, Urbana, USA; 5Department of Plant Sciences, University of Cambridge, 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Three broad approaches to studying past species responses to climate change may be used jointly to exploit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complementary strengths of each approach to obtain the most complete reconstruction of historical refugia.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Landscape Planning for the Future: Using fossil records to map potential threats, opportunities and likely future developments for biodiversity and ecosystem services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Kathy J. Willis1, S. A. Bhagwat2 and E. S. Jeffers1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1Oxford Long-Term Ecology Laboratory, University of Oxford, UK;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Kathy.willis@zoo.ox.ac.uk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2School of Geography and the Environment, University of Oxford, UK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Ecosystems, such as the Tibetan Plateau depicted here, provide a wide variety of ecosystem services such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clean water, recreation space and fodder for grazing. Information on the response of these goods and services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environmental change is recorded in natural archives and is essential for the sustainable management of these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resources. Photo: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Shonil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Bhagwat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Geoarcheological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Workshop – Actual stage of the environmental archeology investigations in southern Poland and northern Czech Republic</a:t>
            </a:r>
          </a:p>
          <a:p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Lisa1, A. Wiśniewski2 and K. Issmer3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1Institute of Geology, Academy of Sciences of the Czech Republic, Prague, Czech Republic;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lisa@gli.cas.cz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2Institute of Archaeology, University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Wrocław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Wrocław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Poland; 3Institute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Geoecology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Geoinformatics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Adam Mickiewicz University,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Poznań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Poland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Excavation trench from the Late Pleistocene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archeological site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Sowin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Silesian region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Southwestern Poland. The profile shows three main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stratigraphic units (recent soil, eolian sands,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sandclayish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sediments) and anthropogenic charcoal deposition.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by A. Wisniewski.</a:t>
            </a:r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Teleconnection mechanism between millennial-scale Asian Monsoon dynamics and North Atlantic climate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Kana Nagashima1 and Ryuji Tada2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1Research Institute for Global Change, Japan Agency for Marine-Earth Science and Technology, Yokosuka, Japan; </a:t>
            </a:r>
            <a:r>
              <a:rPr lang="en-US" sz="2800" dirty="0" err="1" smtClean="0"/>
              <a:t>nagashimak@jamstec.go.jp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2Department of Earth and Planetary Sciences, Graduate School of Science, University of 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Spring and summer atmospheric circulation patterns and the East Asian Summer Monsoon rainband over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 Asia (shown by clouds). The locations of the marine sediment core MD01-2407,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Hulu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speleothem,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important geographical features are also shown.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Teleconnection mechanism between millennial-scale Asian Monsoon dynamics and North Atlantic climate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Kana Nagashima1 and Ryuji Tada2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1Research Institute for Global Change, Japan Agency for Marine-Earth Science and Technology, Yokosuka, Japan; </a:t>
            </a:r>
            <a:r>
              <a:rPr lang="en-US" sz="2800" dirty="0" err="1" smtClean="0"/>
              <a:t>nagashimak@jamstec.go.jp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2Department of Earth and Planetary Sciences, Graduate School of Science, University of Tokyo, Japan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Spring and summer atmospheric circulation patterns and the East Asian Summer Monsoon rainband over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 Asia (shown by clouds). The locations of the marine sediment core MD01-2407,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Hulu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speleothem,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important geographical features are also shown.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Dust provenance records from the Japan Sea compared with paleoclimate records from Greenland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southeastern China. A) GISP2 δ18O record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Grootes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Stuiver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1997); (B)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Hulu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stalagmite δ18O record (Wang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2001); (C) lightness (L*; Watanabe et al. 2007), (D) median grain size of the silt fraction, and (E) ESR intensity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silt-sized quartz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Nagashima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2011) in core MD01-2407 from the Japan Sea. Plus signs (+) mark age-control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points in core MD01-2407 (Yokoyama et al. 2007). Vertical purple bars indicate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stadials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GISP2, heavier oxygen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isotope (weak Asian monsoon) events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Hulu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and light-colored layers in core MD01-2407. The vertical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hatched bar indicates an interval in the core containing volcanic ash.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Latent 1500-year climate oscillation in the Holocene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Masanobu Yamamoto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Faculty of Environmental Earth Science, Hokkaido University, Sapporo, Japan; </a:t>
            </a:r>
            <a:r>
              <a:rPr lang="en-US" sz="2800" dirty="0" err="1" smtClean="0"/>
              <a:t>myama@ees.hokudai.ac.jp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2: Holocene variations in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detrended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UK’37-derived SST at the study site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2009),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400-year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running mean omitting the cooling event at 8.5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hematite-stained grain content in a North Atlantic core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(Bond et al. 1997),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mixed layer density in the North Atlantic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Thornalley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2009),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lateral SST differences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Okinawa Trough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2000),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detrended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UK'37-derived SST at ODP Site 1019 at the California margin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(Barron et al. 2003), 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tree-ring Δ14C-based sunspot numbers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Solanki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2004). Gray shading indicates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cold periods at the Japan margin.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(H)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deviations from a regular 1470-year template for the mid-point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warmings at site MD01-2421 during the Holocene and at Greenland site GISP2 during the last glacial period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Rahmstorf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2003). Numbers in panel H indicate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Dansgaard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-Oeschger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interstadials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“A” =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Alleröd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Figure modified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Isono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(2009).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Latent 1500-year climate oscillation in the Holocene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Masanobu Yamamoto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Faculty of Environmental Earth Science, Hokkaido University, Sapporo, Japan; </a:t>
            </a:r>
            <a:r>
              <a:rPr lang="en-US" sz="2800" dirty="0" err="1" smtClean="0"/>
              <a:t>myama@ees.hokudai.ac.jp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Locations of the study site MD01-2421, and other mentioned reference sites in the North Pacific. The subarctic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subtropical gyre circulations are driven by westerly and trade winds that are regulated by the summer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North Pacific High (H) and the winter Aleutian Low (L). Figure modified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(2009).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The history of Lake Biwa drilling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/>
              <a:t>Keiji</a:t>
            </a:r>
            <a:r>
              <a:rPr lang="en-US" sz="2800" dirty="0" smtClean="0"/>
              <a:t> </a:t>
            </a:r>
            <a:r>
              <a:rPr lang="en-US" sz="2800" dirty="0" err="1" smtClean="0"/>
              <a:t>Takemura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Institute for Geothermal Sciences, Kyoto University, </a:t>
            </a:r>
            <a:r>
              <a:rPr lang="en-US" sz="2800" dirty="0" err="1" smtClean="0"/>
              <a:t>Beppu</a:t>
            </a:r>
            <a:r>
              <a:rPr lang="en-US" sz="2800" dirty="0" smtClean="0"/>
              <a:t>, Japan; </a:t>
            </a:r>
            <a:r>
              <a:rPr lang="en-US" sz="2800" dirty="0" err="1" smtClean="0"/>
              <a:t>takemura@bep.vgs.kyoto-u.ac.jp</a:t>
            </a: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1: Map showing locations of principal coring sites in Lake Biwa (from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Takemura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2010). BB (200 m drilling</a:t>
            </a:r>
          </a:p>
          <a:p>
            <a:r>
              <a:rPr lang="is-I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1971; Horie 1984), B1400 (1400 m drilling in 1982-1983; Takemura 1990; Horie 1991), BT (141 m drilling in 1986;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Yoshikawa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Inouchi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1991), Site 1, 2, 3 (BIW95; Piston cores in 1995;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Takemura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2000), BIW07-1 to BIW07-6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(Piston cores in 2007;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Takemura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2010), BIW08-A and BIW08-B (Drilled cores in 2008;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Takemura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2010).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81791-0CD9-B440-87B5-2ECDE81BFA0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A8093-AF4D-1640-9DE0-7AFC034848DE}" type="datetimeFigureOut">
              <a:rPr lang="en-US" smtClean="0"/>
              <a:t>12/14/12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39FF-FC9C-B647-AFCB-9B2D377045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Okazakai</a:t>
            </a:r>
            <a:r>
              <a:rPr lang="en-US" dirty="0" smtClean="0"/>
              <a:t> et al. 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60</a:t>
            </a:r>
          </a:p>
          <a:p>
            <a:r>
              <a:rPr lang="en-US" dirty="0" smtClean="0"/>
              <a:t>Modified from Okazaki et al. (2010) Science 329: 200-204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1(OKAZAKI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14" y="397595"/>
            <a:ext cx="6830338" cy="4898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Takemura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69</a:t>
            </a:r>
          </a:p>
          <a:p>
            <a:r>
              <a:rPr lang="en-US" dirty="0" smtClean="0"/>
              <a:t>From </a:t>
            </a:r>
            <a:r>
              <a:rPr lang="en-US" dirty="0" err="1"/>
              <a:t>Takemura</a:t>
            </a:r>
            <a:r>
              <a:rPr lang="en-US" dirty="0"/>
              <a:t> et al. (2010) </a:t>
            </a:r>
            <a:r>
              <a:rPr lang="en-US" dirty="0" err="1"/>
              <a:t>Quat</a:t>
            </a:r>
            <a:r>
              <a:rPr lang="en-US" dirty="0"/>
              <a:t> Res Japan 49: </a:t>
            </a:r>
            <a:r>
              <a:rPr lang="en-US" dirty="0" smtClean="0"/>
              <a:t>101-109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 (TAKEMUR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451" y="636223"/>
            <a:ext cx="6001004" cy="50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7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Nakagawa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70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. 1(NAKAGAWA)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687" y="447894"/>
            <a:ext cx="4178808" cy="50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3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Nakagawa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71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. 2(NAKAGAW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799" y="103910"/>
            <a:ext cx="1559262" cy="57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Sano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72</a:t>
            </a:r>
          </a:p>
          <a:p>
            <a:r>
              <a:rPr lang="en-US" dirty="0" smtClean="0"/>
              <a:t>Modified from Sano et al. (2012) The Holocene 22: 809-817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(San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32" y="1014648"/>
            <a:ext cx="7213538" cy="38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1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Sano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73</a:t>
            </a:r>
          </a:p>
          <a:p>
            <a:r>
              <a:rPr lang="en-US" dirty="0" smtClean="0"/>
              <a:t>Modified from </a:t>
            </a:r>
            <a:r>
              <a:rPr lang="en-US" dirty="0" err="1" smtClean="0"/>
              <a:t>Xu</a:t>
            </a:r>
            <a:r>
              <a:rPr lang="en-US" dirty="0" smtClean="0"/>
              <a:t> et al. (2011) J </a:t>
            </a:r>
            <a:r>
              <a:rPr lang="en-US" dirty="0" err="1" smtClean="0"/>
              <a:t>Geophys</a:t>
            </a:r>
            <a:r>
              <a:rPr lang="en-US" dirty="0" smtClean="0"/>
              <a:t> Res 116: D24109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(San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9" y="1125866"/>
            <a:ext cx="6972695" cy="361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0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Watanabe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74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1(WATANABE)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090" y="1357947"/>
            <a:ext cx="6331738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Watanabe et al.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75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2(WATANABE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536" y="274667"/>
            <a:ext cx="4330394" cy="3073515"/>
          </a:xfrm>
          <a:prstGeom prst="rect">
            <a:avLst/>
          </a:prstGeom>
        </p:spPr>
      </p:pic>
      <p:pic>
        <p:nvPicPr>
          <p:cNvPr id="4" name="Picture 3" descr="Table 1 - WATANABE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63" y="3503365"/>
            <a:ext cx="3080404" cy="26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2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Fujita and </a:t>
            </a:r>
            <a:r>
              <a:rPr lang="en-US" dirty="0" err="1" smtClean="0"/>
              <a:t>Satai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76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ages_fig1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185" y="0"/>
            <a:ext cx="432054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8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Fujita and </a:t>
            </a:r>
            <a:r>
              <a:rPr lang="en-US" dirty="0" err="1" smtClean="0"/>
              <a:t>Satai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77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pages_fig2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730" y="184720"/>
            <a:ext cx="3734059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Suzuki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78</a:t>
            </a:r>
          </a:p>
          <a:p>
            <a:r>
              <a:rPr lang="en-US" dirty="0" smtClean="0"/>
              <a:t>Modified from </a:t>
            </a:r>
            <a:r>
              <a:rPr lang="en-US" dirty="0" err="1" smtClean="0"/>
              <a:t>Mishima</a:t>
            </a:r>
            <a:r>
              <a:rPr lang="en-US" dirty="0" smtClean="0"/>
              <a:t> et al. (2010) </a:t>
            </a:r>
            <a:r>
              <a:rPr lang="en-US" dirty="0" err="1" smtClean="0"/>
              <a:t>Geophys</a:t>
            </a:r>
            <a:r>
              <a:rPr lang="en-US" dirty="0" smtClean="0"/>
              <a:t> res letters 37: L15609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 (SUZUKI)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51" y="456768"/>
            <a:ext cx="5843686" cy="5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Okazakai</a:t>
            </a:r>
            <a:r>
              <a:rPr lang="en-US" dirty="0" smtClean="0"/>
              <a:t> et al. 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61</a:t>
            </a:r>
          </a:p>
          <a:p>
            <a:r>
              <a:rPr lang="en-US" dirty="0"/>
              <a:t>Modified from Okazaki et al. (2010) Science 329: 200-</a:t>
            </a:r>
            <a:r>
              <a:rPr lang="en-US" dirty="0" smtClean="0"/>
              <a:t>204</a:t>
            </a:r>
            <a:endParaRPr lang="en-US" dirty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2(OKAZAKI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27" y="826931"/>
            <a:ext cx="7042728" cy="456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Suzuki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79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 (SUZUKI)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54" y="1293091"/>
            <a:ext cx="7856353" cy="368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1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Miyahara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80</a:t>
            </a:r>
          </a:p>
          <a:p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1_revised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199" y="371163"/>
            <a:ext cx="4809802" cy="55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4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Miyahara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81</a:t>
            </a:r>
          </a:p>
          <a:p>
            <a:r>
              <a:rPr lang="en-US" dirty="0" smtClean="0"/>
              <a:t>Modified from Yamaguchi et al. (2010) PNAS 107: 20697-20702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2_revised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097" y="148553"/>
            <a:ext cx="4507992" cy="586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7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934670"/>
            <a:ext cx="862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Zaiki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82</a:t>
            </a:r>
          </a:p>
          <a:p>
            <a:r>
              <a:rPr lang="en-US" dirty="0" smtClean="0"/>
              <a:t>Updated from </a:t>
            </a:r>
            <a:r>
              <a:rPr lang="en-US" dirty="0" err="1" smtClean="0"/>
              <a:t>Mikami</a:t>
            </a:r>
            <a:r>
              <a:rPr lang="en-US" dirty="0" smtClean="0"/>
              <a:t> (1996) </a:t>
            </a:r>
            <a:r>
              <a:rPr lang="en-US" i="1" dirty="0"/>
              <a:t>Geographical Reports of </a:t>
            </a:r>
            <a:r>
              <a:rPr lang="en-US" i="1" dirty="0" smtClean="0"/>
              <a:t>Tokyo</a:t>
            </a:r>
          </a:p>
          <a:p>
            <a:r>
              <a:rPr lang="en-US" i="1" dirty="0" smtClean="0"/>
              <a:t>Metropolitan </a:t>
            </a:r>
            <a:r>
              <a:rPr lang="en-US" i="1" dirty="0"/>
              <a:t>University</a:t>
            </a:r>
            <a:r>
              <a:rPr lang="en-US" dirty="0"/>
              <a:t> 31: 157-165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(ZAIKI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271" y="689092"/>
            <a:ext cx="6580909" cy="49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8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Zaiki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83</a:t>
            </a:r>
          </a:p>
          <a:p>
            <a:r>
              <a:rPr lang="en-US" dirty="0" smtClean="0"/>
              <a:t>Updated from </a:t>
            </a:r>
            <a:r>
              <a:rPr lang="en-US" dirty="0" err="1" smtClean="0"/>
              <a:t>Zaiki</a:t>
            </a:r>
            <a:r>
              <a:rPr lang="en-US" dirty="0" smtClean="0"/>
              <a:t> et al. </a:t>
            </a:r>
            <a:r>
              <a:rPr lang="en-US" dirty="0"/>
              <a:t>(2006) </a:t>
            </a:r>
            <a:r>
              <a:rPr lang="en-US" dirty="0" err="1" smtClean="0"/>
              <a:t>Int</a:t>
            </a:r>
            <a:r>
              <a:rPr lang="en-US" dirty="0" smtClean="0"/>
              <a:t> J </a:t>
            </a:r>
            <a:r>
              <a:rPr lang="en-US" dirty="0" err="1" smtClean="0"/>
              <a:t>Clim</a:t>
            </a:r>
            <a:r>
              <a:rPr lang="en-US" dirty="0" smtClean="0"/>
              <a:t> 26</a:t>
            </a:r>
            <a:r>
              <a:rPr lang="en-US" dirty="0"/>
              <a:t>: 399-423 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 (ZAIKI)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8" y="1339469"/>
            <a:ext cx="8033958" cy="30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2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Yumoto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84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 (YUMOT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45" y="341676"/>
            <a:ext cx="8300174" cy="5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Yumoto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85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 (YUMOT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82" y="406260"/>
            <a:ext cx="7997132" cy="56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Wahl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86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W-to-full_NAM_decadal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" y="722802"/>
            <a:ext cx="8412769" cy="42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Trouet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88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1PAGES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66" y="733507"/>
            <a:ext cx="7961043" cy="40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9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Wolff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90</a:t>
            </a:r>
          </a:p>
          <a:p>
            <a:r>
              <a:rPr lang="en-US" dirty="0" smtClean="0"/>
              <a:t>Photo </a:t>
            </a:r>
            <a:r>
              <a:rPr lang="en-US" dirty="0"/>
              <a:t>by P. </a:t>
            </a:r>
            <a:r>
              <a:rPr lang="en-US" dirty="0" err="1"/>
              <a:t>Bucktrout</a:t>
            </a:r>
            <a:r>
              <a:rPr lang="en-US" dirty="0"/>
              <a:t> (British Antarctic Survey, UK</a:t>
            </a:r>
            <a:r>
              <a:rPr lang="en-US" dirty="0" smtClean="0"/>
              <a:t>)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BAS_10002945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82" y="776514"/>
            <a:ext cx="7088909" cy="47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9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Harada et al. (2012) PAGES </a:t>
            </a:r>
            <a:r>
              <a:rPr lang="en-US" i="1" dirty="0" smtClean="0"/>
              <a:t>news</a:t>
            </a:r>
            <a:r>
              <a:rPr lang="en-US" dirty="0" smtClean="0"/>
              <a:t> 20(2): 62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.1(HARAD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274" y="447373"/>
            <a:ext cx="5958725" cy="51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Beer.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91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If nothing better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56" y="756929"/>
            <a:ext cx="6986002" cy="49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Hanhijärvi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92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coverages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52" y="1500909"/>
            <a:ext cx="7666614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3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Sano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93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Asia2k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643946"/>
            <a:ext cx="7054273" cy="47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2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Luterbacher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94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AGES_Euro_MedFi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363" y="595965"/>
            <a:ext cx="6628361" cy="469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Zolitschka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95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Varv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26" y="893398"/>
            <a:ext cx="8261061" cy="395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2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Russell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96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ure1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10" y="879378"/>
            <a:ext cx="6973454" cy="377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4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Carlson and Stoner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97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LIG_ice_extent_map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271" y="422083"/>
            <a:ext cx="5495636" cy="55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Stuut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98</a:t>
            </a:r>
          </a:p>
          <a:p>
            <a:r>
              <a:rPr lang="en-US" dirty="0" smtClean="0"/>
              <a:t>Image: NASA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4" name="Picture 3" descr="207401main_image_989_full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76" y="269494"/>
            <a:ext cx="7124816" cy="53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Dearing and Langdon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99</a:t>
            </a:r>
          </a:p>
          <a:p>
            <a:r>
              <a:rPr lang="en-US" dirty="0" smtClean="0"/>
              <a:t>After Dearing et al. (2012) </a:t>
            </a:r>
            <a:r>
              <a:rPr lang="en-US" dirty="0"/>
              <a:t>PNAS </a:t>
            </a:r>
            <a:r>
              <a:rPr lang="en-US" dirty="0" smtClean="0"/>
              <a:t>109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ure2 RGB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36" y="579349"/>
            <a:ext cx="7455262" cy="528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Schmidt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101</a:t>
            </a:r>
          </a:p>
          <a:p>
            <a:r>
              <a:rPr lang="en-US" dirty="0" smtClean="0"/>
              <a:t>Figure by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Kageyama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land_vs_ocean_datapts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64" y="1591218"/>
            <a:ext cx="8370454" cy="32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Harada et al. 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63</a:t>
            </a:r>
          </a:p>
          <a:p>
            <a:r>
              <a:rPr lang="en-US" dirty="0" smtClean="0"/>
              <a:t>Modified from Harada et al. (2012) Deep-See Res. II 61-64: 93-105 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.2_NEW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54" y="324808"/>
            <a:ext cx="7290054" cy="55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Kucera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102</a:t>
            </a:r>
          </a:p>
          <a:p>
            <a:r>
              <a:rPr lang="en-US" dirty="0" smtClean="0"/>
              <a:t>Figure by Holly </a:t>
            </a:r>
            <a:r>
              <a:rPr lang="en-US" dirty="0" err="1" smtClean="0"/>
              <a:t>Dail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compareFigure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27" y="607613"/>
            <a:ext cx="7526354" cy="48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Hill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103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PMIP_figure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457" y="358983"/>
            <a:ext cx="4320540" cy="54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4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Mattey</a:t>
            </a:r>
            <a:r>
              <a:rPr lang="en-US" dirty="0" smtClean="0"/>
              <a:t>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104</a:t>
            </a:r>
          </a:p>
          <a:p>
            <a:r>
              <a:rPr lang="en-US" dirty="0" smtClean="0"/>
              <a:t>Photo: </a:t>
            </a:r>
            <a:r>
              <a:rPr lang="en-US" dirty="0"/>
              <a:t>Robbie </a:t>
            </a:r>
            <a:r>
              <a:rPr lang="en-US" dirty="0" smtClean="0"/>
              <a:t>Shone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Perlenhalle_Robbie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2" y="1099647"/>
            <a:ext cx="6731000" cy="44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Gavin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105</a:t>
            </a:r>
          </a:p>
          <a:p>
            <a:r>
              <a:rPr lang="en-US" dirty="0" smtClean="0"/>
              <a:t>Photo: </a:t>
            </a:r>
            <a:r>
              <a:rPr lang="en-US" dirty="0"/>
              <a:t>Robbie </a:t>
            </a:r>
            <a:r>
              <a:rPr lang="en-US" dirty="0" smtClean="0"/>
              <a:t>Shone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PAGES_Venn_diagram_LvG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091" y="182813"/>
            <a:ext cx="6142182" cy="57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8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Willis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106</a:t>
            </a:r>
          </a:p>
          <a:p>
            <a:r>
              <a:rPr lang="en-US" dirty="0"/>
              <a:t>Photo: </a:t>
            </a:r>
            <a:r>
              <a:rPr lang="en-US" dirty="0" err="1"/>
              <a:t>Shonil</a:t>
            </a:r>
            <a:r>
              <a:rPr lang="en-US" dirty="0"/>
              <a:t> A. </a:t>
            </a:r>
            <a:r>
              <a:rPr lang="en-US" dirty="0" err="1" smtClean="0"/>
              <a:t>Bhagwat</a:t>
            </a:r>
            <a:endParaRPr lang="en-US" sz="4000" dirty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Cultural-landscape_Tibetan-plateau-2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569361"/>
            <a:ext cx="6731000" cy="5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9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88883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Lisa et al. </a:t>
            </a:r>
            <a:r>
              <a:rPr lang="en-US" dirty="0" smtClean="0"/>
              <a:t>(</a:t>
            </a:r>
            <a:r>
              <a:rPr lang="en-US" dirty="0" smtClean="0"/>
              <a:t>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107</a:t>
            </a:r>
          </a:p>
          <a:p>
            <a:r>
              <a:rPr lang="en-US" dirty="0"/>
              <a:t>Photo: A. </a:t>
            </a:r>
            <a:r>
              <a:rPr lang="en-US" dirty="0" smtClean="0"/>
              <a:t>Wisniewski</a:t>
            </a:r>
            <a:endParaRPr lang="en-US" dirty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_AW2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636" y="381001"/>
            <a:ext cx="3510330" cy="54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5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Nagashima</a:t>
            </a:r>
            <a:r>
              <a:rPr lang="en-US" dirty="0" smtClean="0"/>
              <a:t> and Tada (2012) PAGES </a:t>
            </a:r>
            <a:r>
              <a:rPr lang="en-US" i="1" dirty="0" smtClean="0"/>
              <a:t>news</a:t>
            </a:r>
            <a:r>
              <a:rPr lang="en-US" dirty="0" smtClean="0"/>
              <a:t> 20(2): 64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 (NAGASHIM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9" y="1339273"/>
            <a:ext cx="7059791" cy="34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Nagashima</a:t>
            </a:r>
            <a:r>
              <a:rPr lang="en-US" dirty="0" smtClean="0"/>
              <a:t> and Tada (2012) PAGES </a:t>
            </a:r>
            <a:r>
              <a:rPr lang="en-US" i="1" dirty="0" smtClean="0"/>
              <a:t>news</a:t>
            </a:r>
            <a:r>
              <a:rPr lang="en-US" dirty="0" smtClean="0"/>
              <a:t> 20(2): 65</a:t>
            </a:r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3" name="Picture 2" descr="Fig 2 (NAGASHIM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008" y="208741"/>
            <a:ext cx="5231361" cy="57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3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Yamamoto 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66</a:t>
            </a:r>
          </a:p>
          <a:p>
            <a:r>
              <a:rPr lang="en-US" dirty="0" smtClean="0"/>
              <a:t>Modified from </a:t>
            </a:r>
            <a:r>
              <a:rPr lang="en-US" dirty="0" err="1" smtClean="0"/>
              <a:t>Isono</a:t>
            </a:r>
            <a:r>
              <a:rPr lang="en-US" dirty="0" smtClean="0"/>
              <a:t> et al. (2009) Geology 37: 591-594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(YAMAMOT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31" y="923637"/>
            <a:ext cx="7174289" cy="38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Yamamoto 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67</a:t>
            </a:r>
          </a:p>
          <a:p>
            <a:r>
              <a:rPr lang="en-US" dirty="0"/>
              <a:t>Modified from </a:t>
            </a:r>
            <a:r>
              <a:rPr lang="en-US" dirty="0" err="1"/>
              <a:t>Isono</a:t>
            </a:r>
            <a:r>
              <a:rPr lang="en-US" dirty="0"/>
              <a:t> et al. (2009) Geology 37: 591-</a:t>
            </a:r>
            <a:r>
              <a:rPr lang="en-US" dirty="0" smtClean="0"/>
              <a:t>594</a:t>
            </a:r>
            <a:endParaRPr lang="en-US" dirty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4" name="Picture 3" descr="Fig 2(YAMAMOTO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850" y="115450"/>
            <a:ext cx="3452888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231731"/>
            <a:ext cx="862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Takemura</a:t>
            </a:r>
            <a:r>
              <a:rPr lang="en-US" dirty="0" smtClean="0"/>
              <a:t> </a:t>
            </a:r>
            <a:r>
              <a:rPr lang="en-US" dirty="0" smtClean="0"/>
              <a:t>(2012) PAGES </a:t>
            </a:r>
            <a:r>
              <a:rPr lang="en-US" i="1" dirty="0" smtClean="0"/>
              <a:t>news</a:t>
            </a:r>
            <a:r>
              <a:rPr lang="en-US" dirty="0" smtClean="0"/>
              <a:t> 20(2): </a:t>
            </a:r>
            <a:r>
              <a:rPr lang="en-US" dirty="0" smtClean="0"/>
              <a:t>68</a:t>
            </a:r>
          </a:p>
          <a:p>
            <a:r>
              <a:rPr lang="en-US" dirty="0" smtClean="0"/>
              <a:t>Modified from </a:t>
            </a:r>
            <a:r>
              <a:rPr lang="en-US" dirty="0" err="1" smtClean="0"/>
              <a:t>Takemura</a:t>
            </a:r>
            <a:r>
              <a:rPr lang="en-US" dirty="0" smtClean="0"/>
              <a:t> et al. (2010) </a:t>
            </a:r>
            <a:r>
              <a:rPr lang="en-US" dirty="0" err="1" smtClean="0"/>
              <a:t>Quat</a:t>
            </a:r>
            <a:r>
              <a:rPr lang="en-US" dirty="0" smtClean="0"/>
              <a:t> Res Japan </a:t>
            </a:r>
            <a:r>
              <a:rPr lang="en-US" dirty="0"/>
              <a:t>49: 147-160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5" name="Picture 4" descr="Pagesnews_kopf_orange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446" y="6124634"/>
            <a:ext cx="2916554" cy="733365"/>
          </a:xfrm>
          <a:prstGeom prst="rect">
            <a:avLst/>
          </a:prstGeom>
        </p:spPr>
      </p:pic>
      <p:pic>
        <p:nvPicPr>
          <p:cNvPr id="2" name="Picture 1" descr="Fig 1 (TAKEMURA)_LvG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273" y="121819"/>
            <a:ext cx="4040910" cy="60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7801</Words>
  <Application>Microsoft Macintosh PowerPoint</Application>
  <PresentationFormat>On-screen Show (4:3)</PresentationFormat>
  <Paragraphs>628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PAGES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Lucien</dc:creator>
  <cp:lastModifiedBy>Lucien von Gunten</cp:lastModifiedBy>
  <cp:revision>26</cp:revision>
  <dcterms:created xsi:type="dcterms:W3CDTF">2012-03-01T16:03:47Z</dcterms:created>
  <dcterms:modified xsi:type="dcterms:W3CDTF">2012-12-14T10:19:42Z</dcterms:modified>
</cp:coreProperties>
</file>