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43502" autoAdjust="0"/>
  </p:normalViewPr>
  <p:slideViewPr>
    <p:cSldViewPr snapToGrid="0" snapToObjects="1">
      <p:cViewPr>
        <p:scale>
          <a:sx n="70" d="100"/>
          <a:sy n="70" d="100"/>
        </p:scale>
        <p:origin x="4464" y="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1B21EF-2DEE-034F-8C93-B01166376A0D}" type="datetimeFigureOut">
              <a:rPr lang="en-US" smtClean="0"/>
              <a:t>12/7/15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7A13C-A4BA-3348-B2DC-1BAC2DFA8645}" type="slidenum">
              <a:rPr lang="en-US" smtClean="0"/>
              <a:t>‹#›</a:t>
            </a:fld>
            <a:endParaRPr lang="en-US" dirty="0"/>
          </a:p>
        </p:txBody>
      </p:sp>
    </p:spTree>
    <p:extLst>
      <p:ext uri="{BB962C8B-B14F-4D97-AF65-F5344CB8AC3E}">
        <p14:creationId xmlns:p14="http://schemas.microsoft.com/office/powerpoint/2010/main" val="12319321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Figure 1: PAGES’ science structure addresses the key components of the Earth system through the themes Climate, Environment, and Humans. The center of the triangle will hold cross-topical integrative activities, particularly suited to collaboration outside the PAGES community. Current working groups and the integrative activities are mapped on to the new science structure. The working groups marked with an asterisk are in their synthesis phase.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Transition accomplished New setting and new structure of PAGES</a:t>
            </a:r>
          </a:p>
          <a:p>
            <a:r>
              <a:rPr lang="en-US" sz="1200" b="0" i="0" u="none" strike="noStrike" kern="1200" baseline="0" dirty="0" smtClean="0">
                <a:solidFill>
                  <a:schemeClr val="tx1"/>
                </a:solidFill>
                <a:latin typeface="+mn-lt"/>
                <a:ea typeface="+mn-ea"/>
                <a:cs typeface="+mn-cs"/>
              </a:rPr>
              <a:t>Thorsten Kiefer1, H. Fischer</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A. Mix</a:t>
            </a:r>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S. Fritz4, L. von Gunten5 and L. Goodwin5</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1PAGES International Project Office, Bern, Switzerland,</a:t>
            </a:r>
          </a:p>
          <a:p>
            <a:r>
              <a:rPr lang="en-US" sz="1200" b="0" i="0" u="none" strike="noStrike" kern="1200" baseline="0" dirty="0" smtClean="0">
                <a:solidFill>
                  <a:schemeClr val="tx1"/>
                </a:solidFill>
                <a:latin typeface="+mn-lt"/>
                <a:ea typeface="+mn-ea"/>
                <a:cs typeface="+mn-cs"/>
              </a:rPr>
              <a:t>now at Future Earth Global Hub, Paris, France</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Climate and Environmental Physics, University of</a:t>
            </a:r>
          </a:p>
          <a:p>
            <a:r>
              <a:rPr lang="en-US" sz="1200" b="0" i="0" u="none" strike="noStrike" kern="1200" baseline="0" dirty="0" smtClean="0">
                <a:solidFill>
                  <a:schemeClr val="tx1"/>
                </a:solidFill>
                <a:latin typeface="+mn-lt"/>
                <a:ea typeface="+mn-ea"/>
                <a:cs typeface="+mn-cs"/>
              </a:rPr>
              <a:t>Bern, Switzerland</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College of Earth, Ocean, and Atmospheric Sciences,</a:t>
            </a:r>
          </a:p>
          <a:p>
            <a:r>
              <a:rPr lang="en-US" sz="1200" b="0" i="0" u="none" strike="noStrike" kern="1200" baseline="0" dirty="0" smtClean="0">
                <a:solidFill>
                  <a:schemeClr val="tx1"/>
                </a:solidFill>
                <a:latin typeface="+mn-lt"/>
                <a:ea typeface="+mn-ea"/>
                <a:cs typeface="+mn-cs"/>
              </a:rPr>
              <a:t>Oregon State University, Corvallis, USA</a:t>
            </a:r>
          </a:p>
          <a:p>
            <a:r>
              <a:rPr lang="en-US" sz="1200" b="0" i="0" u="none" strike="noStrike" kern="1200" baseline="0" dirty="0" smtClean="0">
                <a:solidFill>
                  <a:schemeClr val="tx1"/>
                </a:solidFill>
                <a:latin typeface="+mn-lt"/>
                <a:ea typeface="+mn-ea"/>
                <a:cs typeface="+mn-cs"/>
              </a:rPr>
              <a:t>4Department of Earth and Atmospheric Sciences,</a:t>
            </a:r>
          </a:p>
          <a:p>
            <a:r>
              <a:rPr lang="en-US" sz="1200" b="0" i="0" u="none" strike="noStrike" kern="1200" baseline="0" dirty="0" smtClean="0">
                <a:solidFill>
                  <a:schemeClr val="tx1"/>
                </a:solidFill>
                <a:latin typeface="+mn-lt"/>
                <a:ea typeface="+mn-ea"/>
                <a:cs typeface="+mn-cs"/>
              </a:rPr>
              <a:t>University of Nebraska, Lincoln, USA</a:t>
            </a:r>
          </a:p>
          <a:p>
            <a:r>
              <a:rPr lang="en-US" sz="1200" b="0" i="0" u="none" strike="noStrike" kern="1200" baseline="0" dirty="0" smtClean="0">
                <a:solidFill>
                  <a:schemeClr val="tx1"/>
                </a:solidFill>
                <a:latin typeface="+mn-lt"/>
                <a:ea typeface="+mn-ea"/>
                <a:cs typeface="+mn-cs"/>
              </a:rPr>
              <a:t>5PAGES International Project Office, Bern, Switzerland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PAGES IPO: </a:t>
            </a:r>
            <a:r>
              <a:rPr lang="en-US" sz="1200" b="0" i="0" u="none" strike="noStrike" kern="1200" baseline="0" dirty="0" err="1" smtClean="0">
                <a:solidFill>
                  <a:schemeClr val="tx1"/>
                </a:solidFill>
                <a:latin typeface="+mn-lt"/>
                <a:ea typeface="+mn-ea"/>
                <a:cs typeface="+mn-cs"/>
              </a:rPr>
              <a:t>pages@pages.unibe.ch</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Uncertainty in radiative forcing and climate response for the early-19th-century eruptions. (A) Two</a:t>
            </a:r>
          </a:p>
          <a:p>
            <a:r>
              <a:rPr lang="en-US" sz="1200" b="0" i="0" u="none" strike="noStrike" kern="1200" baseline="0" dirty="0" smtClean="0">
                <a:solidFill>
                  <a:schemeClr val="tx1"/>
                </a:solidFill>
                <a:latin typeface="+mn-lt"/>
                <a:ea typeface="+mn-ea"/>
                <a:cs typeface="+mn-cs"/>
              </a:rPr>
              <a:t>estimates of annual-average global aerosol optical depth at 550 nm (AOD). (B) Top-of-atmosphere (TOA) annual average</a:t>
            </a:r>
          </a:p>
          <a:p>
            <a:r>
              <a:rPr lang="en-US" sz="1200" b="0" i="0" u="none" strike="noStrike" kern="1200" baseline="0" dirty="0" smtClean="0">
                <a:solidFill>
                  <a:schemeClr val="tx1"/>
                </a:solidFill>
                <a:latin typeface="+mn-lt"/>
                <a:ea typeface="+mn-ea"/>
                <a:cs typeface="+mn-cs"/>
              </a:rPr>
              <a:t>net clear-sky radiative flux anomalies for a multi-model ensemble of last-millennium simulations (PMIP3;</a:t>
            </a:r>
          </a:p>
          <a:p>
            <a:r>
              <a:rPr lang="en-US" sz="1200" b="0" i="0" u="none" strike="noStrike" kern="1200" baseline="0" dirty="0" err="1" smtClean="0">
                <a:solidFill>
                  <a:schemeClr val="tx1"/>
                </a:solidFill>
                <a:latin typeface="+mn-lt"/>
                <a:ea typeface="+mn-ea"/>
                <a:cs typeface="+mn-cs"/>
              </a:rPr>
              <a:t>Braconnot</a:t>
            </a:r>
            <a:r>
              <a:rPr lang="en-US" sz="1200" b="0" i="0" u="none" strike="noStrike" kern="1200" baseline="0" dirty="0" smtClean="0">
                <a:solidFill>
                  <a:schemeClr val="tx1"/>
                </a:solidFill>
                <a:latin typeface="+mn-lt"/>
                <a:ea typeface="+mn-ea"/>
                <a:cs typeface="+mn-cs"/>
              </a:rPr>
              <a:t> et al. 2012). (C) Comparison between simulated (PMIP3, 11-year smoothing, colors) and reconstructed</a:t>
            </a:r>
          </a:p>
          <a:p>
            <a:r>
              <a:rPr lang="en-US" sz="1200" b="0" i="0" u="none" strike="noStrike" kern="1200" baseline="0" dirty="0" smtClean="0">
                <a:solidFill>
                  <a:schemeClr val="tx1"/>
                </a:solidFill>
                <a:latin typeface="+mn-lt"/>
                <a:ea typeface="+mn-ea"/>
                <a:cs typeface="+mn-cs"/>
              </a:rPr>
              <a:t>(black line: mean; shading: 5th-95th percentile range) Northern Hemisphere average summer temperature</a:t>
            </a:r>
          </a:p>
          <a:p>
            <a:r>
              <a:rPr lang="en-US" sz="1200" b="0" i="0" u="none" strike="noStrike" kern="1200" baseline="0" dirty="0" smtClean="0">
                <a:solidFill>
                  <a:schemeClr val="tx1"/>
                </a:solidFill>
                <a:latin typeface="+mn-lt"/>
                <a:ea typeface="+mn-ea"/>
                <a:cs typeface="+mn-cs"/>
              </a:rPr>
              <a:t>anomalies (from 1799-1808). (D) Same as (C), but for a single-model ensemble (ECHAM5/MPIOM; </a:t>
            </a:r>
            <a:r>
              <a:rPr lang="en-US" sz="1200" b="0" i="0" u="none" strike="noStrike" kern="1200" baseline="0" dirty="0" err="1" smtClean="0">
                <a:solidFill>
                  <a:schemeClr val="tx1"/>
                </a:solidFill>
                <a:latin typeface="+mn-lt"/>
                <a:ea typeface="+mn-ea"/>
                <a:cs typeface="+mn-cs"/>
              </a:rPr>
              <a:t>Zanchettin</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et al. 2013). The models tend to overestimate the reconstructed early-19th-century cooling, yet both simulation</a:t>
            </a:r>
          </a:p>
          <a:p>
            <a:r>
              <a:rPr lang="en-US" sz="1200" b="0" i="0" u="none" strike="noStrike" kern="1200" baseline="0" dirty="0" smtClean="0">
                <a:solidFill>
                  <a:schemeClr val="tx1"/>
                </a:solidFill>
                <a:latin typeface="+mn-lt"/>
                <a:ea typeface="+mn-ea"/>
                <a:cs typeface="+mn-cs"/>
              </a:rPr>
              <a:t>ensembles are compatible with the reconstruction; different models and forcing inputs (C) and internal climate</a:t>
            </a:r>
          </a:p>
          <a:p>
            <a:r>
              <a:rPr lang="en-US" sz="1200" b="0" i="0" u="none" strike="noStrike" kern="1200" baseline="0" dirty="0" smtClean="0">
                <a:solidFill>
                  <a:schemeClr val="tx1"/>
                </a:solidFill>
                <a:latin typeface="+mn-lt"/>
                <a:ea typeface="+mn-ea"/>
                <a:cs typeface="+mn-cs"/>
              </a:rPr>
              <a:t>variability (D) similarly contribute to simulation-ensemble spread.</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 coordinated modeling assessment of the climate response to volcanic forcing</a:t>
            </a:r>
          </a:p>
          <a:p>
            <a:r>
              <a:rPr lang="en-US" sz="1200" b="0" i="0" u="none" strike="noStrike" kern="1200" baseline="0" dirty="0" err="1" smtClean="0">
                <a:solidFill>
                  <a:schemeClr val="tx1"/>
                </a:solidFill>
                <a:latin typeface="+mn-lt"/>
                <a:ea typeface="+mn-ea"/>
                <a:cs typeface="+mn-cs"/>
              </a:rPr>
              <a:t>Davide</a:t>
            </a:r>
            <a:r>
              <a:rPr lang="en-US" sz="1200" b="0" i="0" u="none" strike="noStrike" kern="1200" baseline="0" dirty="0" smtClean="0">
                <a:solidFill>
                  <a:schemeClr val="tx1"/>
                </a:solidFill>
                <a:latin typeface="+mn-lt"/>
                <a:ea typeface="+mn-ea"/>
                <a:cs typeface="+mn-cs"/>
              </a:rPr>
              <a:t> Zanchettin1, C. Timmreck</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M. Khodri</a:t>
            </a:r>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A. Robock4, A. Rubino1, A. Schmidt5 and M. Toohey2,6</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1Department of Environmental Sciences, Informatics</a:t>
            </a:r>
          </a:p>
          <a:p>
            <a:r>
              <a:rPr lang="en-US" sz="1200" b="0" i="0" u="none" strike="noStrike" kern="1200" baseline="0" dirty="0" smtClean="0">
                <a:solidFill>
                  <a:schemeClr val="tx1"/>
                </a:solidFill>
                <a:latin typeface="+mn-lt"/>
                <a:ea typeface="+mn-ea"/>
                <a:cs typeface="+mn-cs"/>
              </a:rPr>
              <a:t>and Statistics, University of Venice, Italy</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Max-Planck-Institute for Meteorology, Hamburg,</a:t>
            </a:r>
          </a:p>
          <a:p>
            <a:r>
              <a:rPr lang="en-US" sz="1200" b="0" i="0" u="none" strike="noStrike" kern="1200" baseline="0" dirty="0" smtClean="0">
                <a:solidFill>
                  <a:schemeClr val="tx1"/>
                </a:solidFill>
                <a:latin typeface="+mn-lt"/>
                <a:ea typeface="+mn-ea"/>
                <a:cs typeface="+mn-cs"/>
              </a:rPr>
              <a:t>Germany</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IRD/IPSL/</a:t>
            </a:r>
            <a:r>
              <a:rPr lang="en-US" sz="1200" b="0" i="0" u="none" strike="noStrike" kern="1200" baseline="0" dirty="0" err="1" smtClean="0">
                <a:solidFill>
                  <a:schemeClr val="tx1"/>
                </a:solidFill>
                <a:latin typeface="+mn-lt"/>
                <a:ea typeface="+mn-ea"/>
                <a:cs typeface="+mn-cs"/>
              </a:rPr>
              <a:t>Laboratoire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d'Océanographie</a:t>
            </a:r>
            <a:r>
              <a:rPr lang="en-US" sz="1200" b="0" i="0" u="none" strike="noStrike" kern="1200" baseline="0" dirty="0" smtClean="0">
                <a:solidFill>
                  <a:schemeClr val="tx1"/>
                </a:solidFill>
                <a:latin typeface="+mn-lt"/>
                <a:ea typeface="+mn-ea"/>
                <a:cs typeface="+mn-cs"/>
              </a:rPr>
              <a:t> et du </a:t>
            </a:r>
            <a:r>
              <a:rPr lang="en-US" sz="1200" b="0" i="0" u="none" strike="noStrike" kern="1200" baseline="0" dirty="0" err="1" smtClean="0">
                <a:solidFill>
                  <a:schemeClr val="tx1"/>
                </a:solidFill>
                <a:latin typeface="+mn-lt"/>
                <a:ea typeface="+mn-ea"/>
                <a:cs typeface="+mn-cs"/>
              </a:rPr>
              <a:t>Climat</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Paris, France</a:t>
            </a:r>
          </a:p>
          <a:p>
            <a:r>
              <a:rPr lang="en-US" sz="1200" b="0" i="0" u="none" strike="noStrike" kern="1200" baseline="0" dirty="0" smtClean="0">
                <a:solidFill>
                  <a:schemeClr val="tx1"/>
                </a:solidFill>
                <a:latin typeface="+mn-lt"/>
                <a:ea typeface="+mn-ea"/>
                <a:cs typeface="+mn-cs"/>
              </a:rPr>
              <a:t>4Department of Environmental Sciences, Rutgers</a:t>
            </a:r>
          </a:p>
          <a:p>
            <a:r>
              <a:rPr lang="en-US" sz="1200" b="0" i="0" u="none" strike="noStrike" kern="1200" baseline="0" dirty="0" smtClean="0">
                <a:solidFill>
                  <a:schemeClr val="tx1"/>
                </a:solidFill>
                <a:latin typeface="+mn-lt"/>
                <a:ea typeface="+mn-ea"/>
                <a:cs typeface="+mn-cs"/>
              </a:rPr>
              <a:t>University, New Brunswick, USA</a:t>
            </a:r>
          </a:p>
          <a:p>
            <a:r>
              <a:rPr lang="en-US" sz="1200" b="0" i="0" u="none" strike="noStrike" kern="1200" baseline="0" dirty="0" smtClean="0">
                <a:solidFill>
                  <a:schemeClr val="tx1"/>
                </a:solidFill>
                <a:latin typeface="+mn-lt"/>
                <a:ea typeface="+mn-ea"/>
                <a:cs typeface="+mn-cs"/>
              </a:rPr>
              <a:t>5School of Earth and Environment, University of Leeds,</a:t>
            </a:r>
          </a:p>
          <a:p>
            <a:r>
              <a:rPr lang="en-US" sz="1200" b="0" i="0" u="none" strike="noStrike" kern="1200" baseline="0" dirty="0" smtClean="0">
                <a:solidFill>
                  <a:schemeClr val="tx1"/>
                </a:solidFill>
                <a:latin typeface="+mn-lt"/>
                <a:ea typeface="+mn-ea"/>
                <a:cs typeface="+mn-cs"/>
              </a:rPr>
              <a:t>UK</a:t>
            </a:r>
          </a:p>
          <a:p>
            <a:r>
              <a:rPr lang="en-US" sz="1200" b="0" i="0" u="none" strike="noStrike" kern="1200" baseline="0" dirty="0" smtClean="0">
                <a:solidFill>
                  <a:schemeClr val="tx1"/>
                </a:solidFill>
                <a:latin typeface="+mn-lt"/>
                <a:ea typeface="+mn-ea"/>
                <a:cs typeface="+mn-cs"/>
              </a:rPr>
              <a:t>6GEOMAR Helmholtz Centre for Ocean Research Kiel,</a:t>
            </a:r>
          </a:p>
          <a:p>
            <a:r>
              <a:rPr lang="en-US" sz="1200" b="0" i="0" u="none" strike="noStrike" kern="1200" baseline="0" dirty="0" smtClean="0">
                <a:solidFill>
                  <a:schemeClr val="tx1"/>
                </a:solidFill>
                <a:latin typeface="+mn-lt"/>
                <a:ea typeface="+mn-ea"/>
                <a:cs typeface="+mn-cs"/>
              </a:rPr>
              <a:t>Germany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Davide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Zanchettin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davide.zanchettin@unive.it</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11</a:t>
            </a:fld>
            <a:endParaRPr lang="en-US" dirty="0"/>
          </a:p>
        </p:txBody>
      </p:sp>
    </p:spTree>
    <p:extLst>
      <p:ext uri="{BB962C8B-B14F-4D97-AF65-F5344CB8AC3E}">
        <p14:creationId xmlns:p14="http://schemas.microsoft.com/office/powerpoint/2010/main" val="1115883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Dominant processes illustrating the link between volcanic eruptions and climate response, with an</a:t>
            </a:r>
          </a:p>
          <a:p>
            <a:r>
              <a:rPr lang="en-US" sz="1200" b="0" i="0" u="none" strike="noStrike" kern="1200" baseline="0" dirty="0" smtClean="0">
                <a:solidFill>
                  <a:schemeClr val="tx1"/>
                </a:solidFill>
                <a:latin typeface="+mn-lt"/>
                <a:ea typeface="+mn-ea"/>
                <a:cs typeface="+mn-cs"/>
              </a:rPr>
              <a:t>overview of </a:t>
            </a:r>
            <a:r>
              <a:rPr lang="en-US" sz="1200" b="0" i="0" u="none" strike="noStrike" kern="1200" baseline="0" dirty="0" err="1" smtClean="0">
                <a:solidFill>
                  <a:schemeClr val="tx1"/>
                </a:solidFill>
                <a:latin typeface="+mn-lt"/>
                <a:ea typeface="+mn-ea"/>
                <a:cs typeface="+mn-cs"/>
              </a:rPr>
              <a:t>VolMIP</a:t>
            </a:r>
            <a:r>
              <a:rPr lang="en-US" sz="1200" b="0" i="0" u="none" strike="noStrike" kern="1200" baseline="0" dirty="0" smtClean="0">
                <a:solidFill>
                  <a:schemeClr val="tx1"/>
                </a:solidFill>
                <a:latin typeface="+mn-lt"/>
                <a:ea typeface="+mn-ea"/>
                <a:cs typeface="+mn-cs"/>
              </a:rPr>
              <a:t> experiments as submitted to the World Climate Research Program for CMIP endorsement</a:t>
            </a:r>
          </a:p>
          <a:p>
            <a:r>
              <a:rPr lang="en-US" sz="1200" b="0" i="0" u="none" strike="noStrike" kern="1200" baseline="0" dirty="0" smtClean="0">
                <a:solidFill>
                  <a:schemeClr val="tx1"/>
                </a:solidFill>
                <a:latin typeface="+mn-lt"/>
                <a:ea typeface="+mn-ea"/>
                <a:cs typeface="+mn-cs"/>
              </a:rPr>
              <a:t>(1-4: mandatory; 5,6: non-mandatory). </a:t>
            </a:r>
            <a:r>
              <a:rPr lang="en-US" sz="1200" b="0" i="0" u="none" strike="noStrike" kern="1200" baseline="0" dirty="0" err="1" smtClean="0">
                <a:solidFill>
                  <a:schemeClr val="tx1"/>
                </a:solidFill>
                <a:latin typeface="+mn-lt"/>
                <a:ea typeface="+mn-ea"/>
                <a:cs typeface="+mn-cs"/>
              </a:rPr>
              <a:t>VolMIP</a:t>
            </a:r>
            <a:r>
              <a:rPr lang="en-US" sz="1200" b="0" i="0" u="none" strike="noStrike" kern="1200" baseline="0" dirty="0" smtClean="0">
                <a:solidFill>
                  <a:schemeClr val="tx1"/>
                </a:solidFill>
                <a:latin typeface="+mn-lt"/>
                <a:ea typeface="+mn-ea"/>
                <a:cs typeface="+mn-cs"/>
              </a:rPr>
              <a:t> experiments: (1) </a:t>
            </a:r>
            <a:r>
              <a:rPr lang="en-US" sz="1200" b="0" i="0" u="none" strike="noStrike" kern="1200" baseline="0" dirty="0" err="1" smtClean="0">
                <a:solidFill>
                  <a:schemeClr val="tx1"/>
                </a:solidFill>
                <a:latin typeface="+mn-lt"/>
                <a:ea typeface="+mn-ea"/>
                <a:cs typeface="+mn-cs"/>
              </a:rPr>
              <a:t>Tambora</a:t>
            </a:r>
            <a:r>
              <a:rPr lang="en-US" sz="1200" b="0" i="0" u="none" strike="noStrike" kern="1200" baseline="0" dirty="0" smtClean="0">
                <a:solidFill>
                  <a:schemeClr val="tx1"/>
                </a:solidFill>
                <a:latin typeface="+mn-lt"/>
                <a:ea typeface="+mn-ea"/>
                <a:cs typeface="+mn-cs"/>
              </a:rPr>
              <a:t>-like tropical eruption [VolLongS60EQ];</a:t>
            </a:r>
          </a:p>
          <a:p>
            <a:r>
              <a:rPr lang="en-US" sz="1200" b="0" i="0" u="none" strike="noStrike" kern="1200" baseline="0" dirty="0" smtClean="0">
                <a:solidFill>
                  <a:schemeClr val="tx1"/>
                </a:solidFill>
                <a:latin typeface="+mn-lt"/>
                <a:ea typeface="+mn-ea"/>
                <a:cs typeface="+mn-cs"/>
              </a:rPr>
              <a:t>(2) Pinatubo-like tropical eruption [VolShort20EQfull]; (3) Pinatubo-like eruption, prescribed perturbation to</a:t>
            </a:r>
          </a:p>
          <a:p>
            <a:r>
              <a:rPr lang="en-US" sz="1200" b="0" i="0" u="none" strike="noStrike" kern="1200" baseline="0" dirty="0" smtClean="0">
                <a:solidFill>
                  <a:schemeClr val="tx1"/>
                </a:solidFill>
                <a:latin typeface="+mn-lt"/>
                <a:ea typeface="+mn-ea"/>
                <a:cs typeface="+mn-cs"/>
              </a:rPr>
              <a:t>shortwave radiative flux [VolShort20EQsurf]; (4) Pinatubo-like eruption, prescribed perturbation to aerosol</a:t>
            </a:r>
          </a:p>
          <a:p>
            <a:r>
              <a:rPr lang="en-US" sz="1200" b="0" i="0" u="none" strike="noStrike" kern="1200" baseline="0" dirty="0" smtClean="0">
                <a:solidFill>
                  <a:schemeClr val="tx1"/>
                </a:solidFill>
                <a:latin typeface="+mn-lt"/>
                <a:ea typeface="+mn-ea"/>
                <a:cs typeface="+mn-cs"/>
              </a:rPr>
              <a:t>heating rates [VolShort20EQstrat]; (5) </a:t>
            </a:r>
            <a:r>
              <a:rPr lang="en-US" sz="1200" b="0" i="0" u="none" strike="noStrike" kern="1200" baseline="0" dirty="0" err="1" smtClean="0">
                <a:solidFill>
                  <a:schemeClr val="tx1"/>
                </a:solidFill>
                <a:latin typeface="+mn-lt"/>
                <a:ea typeface="+mn-ea"/>
                <a:cs typeface="+mn-cs"/>
              </a:rPr>
              <a:t>Laki</a:t>
            </a:r>
            <a:r>
              <a:rPr lang="en-US" sz="1200" b="0" i="0" u="none" strike="noStrike" kern="1200" baseline="0" dirty="0" smtClean="0">
                <a:solidFill>
                  <a:schemeClr val="tx1"/>
                </a:solidFill>
                <a:latin typeface="+mn-lt"/>
                <a:ea typeface="+mn-ea"/>
                <a:cs typeface="+mn-cs"/>
              </a:rPr>
              <a:t>-like high-latitude eruption [VolLongS100HL]; (6) 19th century-like</a:t>
            </a:r>
          </a:p>
          <a:p>
            <a:r>
              <a:rPr lang="en-US" sz="1200" b="0" i="0" u="none" strike="noStrike" kern="1200" baseline="0" dirty="0" smtClean="0">
                <a:solidFill>
                  <a:schemeClr val="tx1"/>
                </a:solidFill>
                <a:latin typeface="+mn-lt"/>
                <a:ea typeface="+mn-ea"/>
                <a:cs typeface="+mn-cs"/>
              </a:rPr>
              <a:t>cluster of tropical eruptions [VolLongC19thC].</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 coordinated modeling assessment of the climate response to volcanic forcing</a:t>
            </a:r>
          </a:p>
          <a:p>
            <a:r>
              <a:rPr lang="en-US" sz="1200" b="0" i="0" u="none" strike="noStrike" kern="1200" baseline="0" dirty="0" err="1" smtClean="0">
                <a:solidFill>
                  <a:schemeClr val="tx1"/>
                </a:solidFill>
                <a:latin typeface="+mn-lt"/>
                <a:ea typeface="+mn-ea"/>
                <a:cs typeface="+mn-cs"/>
              </a:rPr>
              <a:t>Davide</a:t>
            </a:r>
            <a:r>
              <a:rPr lang="en-US" sz="1200" b="0" i="0" u="none" strike="noStrike" kern="1200" baseline="0" dirty="0" smtClean="0">
                <a:solidFill>
                  <a:schemeClr val="tx1"/>
                </a:solidFill>
                <a:latin typeface="+mn-lt"/>
                <a:ea typeface="+mn-ea"/>
                <a:cs typeface="+mn-cs"/>
              </a:rPr>
              <a:t> Zanchettin1, C. Timmreck</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M. Khodri</a:t>
            </a:r>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A. Robock4, A. Rubino1, A. Schmidt5 and M. Toohey2,6</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1Department of Environmental Sciences, Informatics</a:t>
            </a:r>
          </a:p>
          <a:p>
            <a:r>
              <a:rPr lang="en-US" sz="1200" b="0" i="0" u="none" strike="noStrike" kern="1200" baseline="0" dirty="0" smtClean="0">
                <a:solidFill>
                  <a:schemeClr val="tx1"/>
                </a:solidFill>
                <a:latin typeface="+mn-lt"/>
                <a:ea typeface="+mn-ea"/>
                <a:cs typeface="+mn-cs"/>
              </a:rPr>
              <a:t>and Statistics, University of Venice, Italy</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Max-Planck-Institute for Meteorology, Hamburg,</a:t>
            </a:r>
          </a:p>
          <a:p>
            <a:r>
              <a:rPr lang="en-US" sz="1200" b="0" i="0" u="none" strike="noStrike" kern="1200" baseline="0" dirty="0" smtClean="0">
                <a:solidFill>
                  <a:schemeClr val="tx1"/>
                </a:solidFill>
                <a:latin typeface="+mn-lt"/>
                <a:ea typeface="+mn-ea"/>
                <a:cs typeface="+mn-cs"/>
              </a:rPr>
              <a:t>Germany</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IRD/IPSL/</a:t>
            </a:r>
            <a:r>
              <a:rPr lang="en-US" sz="1200" b="0" i="0" u="none" strike="noStrike" kern="1200" baseline="0" dirty="0" err="1" smtClean="0">
                <a:solidFill>
                  <a:schemeClr val="tx1"/>
                </a:solidFill>
                <a:latin typeface="+mn-lt"/>
                <a:ea typeface="+mn-ea"/>
                <a:cs typeface="+mn-cs"/>
              </a:rPr>
              <a:t>Laboratoire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d'Océanographie</a:t>
            </a:r>
            <a:r>
              <a:rPr lang="en-US" sz="1200" b="0" i="0" u="none" strike="noStrike" kern="1200" baseline="0" dirty="0" smtClean="0">
                <a:solidFill>
                  <a:schemeClr val="tx1"/>
                </a:solidFill>
                <a:latin typeface="+mn-lt"/>
                <a:ea typeface="+mn-ea"/>
                <a:cs typeface="+mn-cs"/>
              </a:rPr>
              <a:t> et du </a:t>
            </a:r>
            <a:r>
              <a:rPr lang="en-US" sz="1200" b="0" i="0" u="none" strike="noStrike" kern="1200" baseline="0" dirty="0" err="1" smtClean="0">
                <a:solidFill>
                  <a:schemeClr val="tx1"/>
                </a:solidFill>
                <a:latin typeface="+mn-lt"/>
                <a:ea typeface="+mn-ea"/>
                <a:cs typeface="+mn-cs"/>
              </a:rPr>
              <a:t>Climat</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Paris, France</a:t>
            </a:r>
          </a:p>
          <a:p>
            <a:r>
              <a:rPr lang="en-US" sz="1200" b="0" i="0" u="none" strike="noStrike" kern="1200" baseline="0" dirty="0" smtClean="0">
                <a:solidFill>
                  <a:schemeClr val="tx1"/>
                </a:solidFill>
                <a:latin typeface="+mn-lt"/>
                <a:ea typeface="+mn-ea"/>
                <a:cs typeface="+mn-cs"/>
              </a:rPr>
              <a:t>4Department of Environmental Sciences, Rutgers</a:t>
            </a:r>
          </a:p>
          <a:p>
            <a:r>
              <a:rPr lang="en-US" sz="1200" b="0" i="0" u="none" strike="noStrike" kern="1200" baseline="0" dirty="0" smtClean="0">
                <a:solidFill>
                  <a:schemeClr val="tx1"/>
                </a:solidFill>
                <a:latin typeface="+mn-lt"/>
                <a:ea typeface="+mn-ea"/>
                <a:cs typeface="+mn-cs"/>
              </a:rPr>
              <a:t>University, New Brunswick, USA</a:t>
            </a:r>
          </a:p>
          <a:p>
            <a:r>
              <a:rPr lang="en-US" sz="1200" b="0" i="0" u="none" strike="noStrike" kern="1200" baseline="0" dirty="0" smtClean="0">
                <a:solidFill>
                  <a:schemeClr val="tx1"/>
                </a:solidFill>
                <a:latin typeface="+mn-lt"/>
                <a:ea typeface="+mn-ea"/>
                <a:cs typeface="+mn-cs"/>
              </a:rPr>
              <a:t>5School of Earth and Environment, University of Leeds,</a:t>
            </a:r>
          </a:p>
          <a:p>
            <a:r>
              <a:rPr lang="en-US" sz="1200" b="0" i="0" u="none" strike="noStrike" kern="1200" baseline="0" dirty="0" smtClean="0">
                <a:solidFill>
                  <a:schemeClr val="tx1"/>
                </a:solidFill>
                <a:latin typeface="+mn-lt"/>
                <a:ea typeface="+mn-ea"/>
                <a:cs typeface="+mn-cs"/>
              </a:rPr>
              <a:t>UK</a:t>
            </a:r>
          </a:p>
          <a:p>
            <a:r>
              <a:rPr lang="en-US" sz="1200" b="0" i="0" u="none" strike="noStrike" kern="1200" baseline="0" dirty="0" smtClean="0">
                <a:solidFill>
                  <a:schemeClr val="tx1"/>
                </a:solidFill>
                <a:latin typeface="+mn-lt"/>
                <a:ea typeface="+mn-ea"/>
                <a:cs typeface="+mn-cs"/>
              </a:rPr>
              <a:t>6GEOMAR Helmholtz Centre for Ocean Research Kiel,</a:t>
            </a:r>
          </a:p>
          <a:p>
            <a:r>
              <a:rPr lang="en-US" sz="1200" b="0" i="0" u="none" strike="noStrike" kern="1200" baseline="0" dirty="0" smtClean="0">
                <a:solidFill>
                  <a:schemeClr val="tx1"/>
                </a:solidFill>
                <a:latin typeface="+mn-lt"/>
                <a:ea typeface="+mn-ea"/>
                <a:cs typeface="+mn-cs"/>
              </a:rPr>
              <a:t>Germany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Davide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Zanchettin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davide.zanchettin@unive.it</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12</a:t>
            </a:fld>
            <a:endParaRPr lang="en-US" dirty="0"/>
          </a:p>
        </p:txBody>
      </p:sp>
    </p:spTree>
    <p:extLst>
      <p:ext uri="{BB962C8B-B14F-4D97-AF65-F5344CB8AC3E}">
        <p14:creationId xmlns:p14="http://schemas.microsoft.com/office/powerpoint/2010/main" val="1723490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Global land and ocean precipitation response averaged over 18 low latitude eruptions and 11</a:t>
            </a:r>
          </a:p>
          <a:p>
            <a:r>
              <a:rPr lang="en-US" sz="1200" b="0" i="0" u="none" strike="noStrike" kern="1200" baseline="0" dirty="0" smtClean="0">
                <a:solidFill>
                  <a:schemeClr val="tx1"/>
                </a:solidFill>
                <a:latin typeface="+mn-lt"/>
                <a:ea typeface="+mn-ea"/>
                <a:cs typeface="+mn-cs"/>
              </a:rPr>
              <a:t>ensemble members of the climate model HadCM3. Thick lines are ensemble means and thin lines are individual</a:t>
            </a:r>
          </a:p>
          <a:p>
            <a:r>
              <a:rPr lang="en-US" sz="1200" b="0" i="0" u="none" strike="noStrike" kern="1200" baseline="0" dirty="0" smtClean="0">
                <a:solidFill>
                  <a:schemeClr val="tx1"/>
                </a:solidFill>
                <a:latin typeface="+mn-lt"/>
                <a:ea typeface="+mn-ea"/>
                <a:cs typeface="+mn-cs"/>
              </a:rPr>
              <a:t>ensemble members. Dots indicate where the ensemble mean response is significant against internal variability at</a:t>
            </a:r>
          </a:p>
          <a:p>
            <a:r>
              <a:rPr lang="en-US" sz="1200" b="0" i="0" u="none" strike="noStrike" kern="1200" baseline="0" dirty="0" smtClean="0">
                <a:solidFill>
                  <a:schemeClr val="tx1"/>
                </a:solidFill>
                <a:latin typeface="+mn-lt"/>
                <a:ea typeface="+mn-ea"/>
                <a:cs typeface="+mn-cs"/>
              </a:rPr>
              <a:t>the 5% level. Figure modified from Iles et al. 2013.</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Volcanic eruptions and the global hydrological cycle</a:t>
            </a:r>
          </a:p>
          <a:p>
            <a:r>
              <a:rPr lang="en-US" sz="1200" b="0" i="0" u="none" strike="noStrike" kern="1200" baseline="0" dirty="0" err="1" smtClean="0">
                <a:solidFill>
                  <a:schemeClr val="tx1"/>
                </a:solidFill>
                <a:latin typeface="+mn-lt"/>
                <a:ea typeface="+mn-ea"/>
                <a:cs typeface="+mn-cs"/>
              </a:rPr>
              <a:t>Carley</a:t>
            </a:r>
            <a:r>
              <a:rPr lang="en-US" sz="1200" b="0" i="0" u="none" strike="noStrike" kern="1200" baseline="0" dirty="0" smtClean="0">
                <a:solidFill>
                  <a:schemeClr val="tx1"/>
                </a:solidFill>
                <a:latin typeface="+mn-lt"/>
                <a:ea typeface="+mn-ea"/>
                <a:cs typeface="+mn-cs"/>
              </a:rPr>
              <a:t> E. Iles, G.C. </a:t>
            </a:r>
            <a:r>
              <a:rPr lang="en-US" sz="1200" b="0" i="0" u="none" strike="noStrike" kern="1200" baseline="0" dirty="0" err="1" smtClean="0">
                <a:solidFill>
                  <a:schemeClr val="tx1"/>
                </a:solidFill>
                <a:latin typeface="+mn-lt"/>
                <a:ea typeface="+mn-ea"/>
                <a:cs typeface="+mn-cs"/>
              </a:rPr>
              <a:t>Hegerl</a:t>
            </a:r>
            <a:r>
              <a:rPr lang="en-US" sz="1200" b="0" i="0" u="none" strike="noStrike" kern="1200" baseline="0" dirty="0" smtClean="0">
                <a:solidFill>
                  <a:schemeClr val="tx1"/>
                </a:solidFill>
                <a:latin typeface="+mn-lt"/>
                <a:ea typeface="+mn-ea"/>
                <a:cs typeface="+mn-cs"/>
              </a:rPr>
              <a:t> and A.P. </a:t>
            </a:r>
            <a:r>
              <a:rPr lang="en-US" sz="1200" b="0" i="0" u="none" strike="noStrike" kern="1200" baseline="0" dirty="0" err="1" smtClean="0">
                <a:solidFill>
                  <a:schemeClr val="tx1"/>
                </a:solidFill>
                <a:latin typeface="+mn-lt"/>
                <a:ea typeface="+mn-ea"/>
                <a:cs typeface="+mn-cs"/>
              </a:rPr>
              <a:t>Schurer</a:t>
            </a:r>
            <a:endParaRPr lang="de-CH" sz="1200" b="0" i="0" u="none" strike="noStrike" kern="1200" baseline="0" dirty="0" smtClean="0">
              <a:solidFill>
                <a:schemeClr val="tx1"/>
              </a:solidFill>
              <a:latin typeface="+mn-lt"/>
              <a:ea typeface="+mn-ea"/>
              <a:cs typeface="+mn-cs"/>
            </a:endParaRPr>
          </a:p>
          <a:p>
            <a:endParaRPr lang="de-CH"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School of Geosciences, University of Edinburgh, UK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Carley</a:t>
            </a:r>
            <a:r>
              <a:rPr lang="en-US" sz="1200" b="0" i="0" u="none" strike="noStrike" kern="1200" baseline="0" dirty="0" smtClean="0">
                <a:solidFill>
                  <a:schemeClr val="tx1"/>
                </a:solidFill>
                <a:latin typeface="+mn-lt"/>
                <a:ea typeface="+mn-ea"/>
                <a:cs typeface="+mn-cs"/>
              </a:rPr>
              <a:t> E. Iles: </a:t>
            </a:r>
            <a:r>
              <a:rPr lang="en-US" sz="1200" b="0" i="0" u="none" strike="noStrike" kern="1200" baseline="0" dirty="0" err="1" smtClean="0">
                <a:solidFill>
                  <a:schemeClr val="tx1"/>
                </a:solidFill>
                <a:latin typeface="+mn-lt"/>
                <a:ea typeface="+mn-ea"/>
                <a:cs typeface="+mn-cs"/>
              </a:rPr>
              <a:t>carley.iles@ed.ac.uk</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13</a:t>
            </a:fld>
            <a:endParaRPr lang="en-US" dirty="0"/>
          </a:p>
        </p:txBody>
      </p:sp>
    </p:spTree>
    <p:extLst>
      <p:ext uri="{BB962C8B-B14F-4D97-AF65-F5344CB8AC3E}">
        <p14:creationId xmlns:p14="http://schemas.microsoft.com/office/powerpoint/2010/main" val="383809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Average precipitation response across the first two years following five volcanic eruptions for (A)</a:t>
            </a:r>
          </a:p>
          <a:p>
            <a:r>
              <a:rPr lang="en-US" sz="1200" b="0" i="0" u="none" strike="noStrike" kern="1200" baseline="0" dirty="0" smtClean="0">
                <a:solidFill>
                  <a:schemeClr val="tx1"/>
                </a:solidFill>
                <a:latin typeface="+mn-lt"/>
                <a:ea typeface="+mn-ea"/>
                <a:cs typeface="+mn-cs"/>
              </a:rPr>
              <a:t>and (B) CMIP5 multi model mean, (C) and (D) observational data over land. Stippling indicates significance at</a:t>
            </a:r>
          </a:p>
          <a:p>
            <a:r>
              <a:rPr lang="en-US" sz="1200" b="0" i="0" u="none" strike="noStrike" kern="1200" baseline="0" dirty="0" smtClean="0">
                <a:solidFill>
                  <a:schemeClr val="tx1"/>
                </a:solidFill>
                <a:latin typeface="+mn-lt"/>
                <a:ea typeface="+mn-ea"/>
                <a:cs typeface="+mn-cs"/>
              </a:rPr>
              <a:t>the 90% level. Contour line denotes tropical-subtropical wet regions, blue for ocean and black for land. (E-H)</a:t>
            </a:r>
          </a:p>
          <a:p>
            <a:r>
              <a:rPr lang="en-US" sz="1200" b="0" i="0" u="none" strike="noStrike" kern="1200" baseline="0" dirty="0" smtClean="0">
                <a:solidFill>
                  <a:schemeClr val="tx1"/>
                </a:solidFill>
                <a:latin typeface="+mn-lt"/>
                <a:ea typeface="+mn-ea"/>
                <a:cs typeface="+mn-cs"/>
              </a:rPr>
              <a:t>Precipitation response averaged across wet and dry tropical-subtropical regions. Black line denotes the CMIP5</a:t>
            </a:r>
          </a:p>
          <a:p>
            <a:r>
              <a:rPr lang="en-US" sz="1200" b="0" i="0" u="none" strike="noStrike" kern="1200" baseline="0" dirty="0" smtClean="0">
                <a:solidFill>
                  <a:schemeClr val="tx1"/>
                </a:solidFill>
                <a:latin typeface="+mn-lt"/>
                <a:ea typeface="+mn-ea"/>
                <a:cs typeface="+mn-cs"/>
              </a:rPr>
              <a:t>multi model mean over wet regions; brown for the dry regions. Shading denotes the 5-95% range of the results</a:t>
            </a:r>
          </a:p>
          <a:p>
            <a:r>
              <a:rPr lang="en-US" sz="1200" b="0" i="0" u="none" strike="noStrike" kern="1200" baseline="0" dirty="0" smtClean="0">
                <a:solidFill>
                  <a:schemeClr val="tx1"/>
                </a:solidFill>
                <a:latin typeface="+mn-lt"/>
                <a:ea typeface="+mn-ea"/>
                <a:cs typeface="+mn-cs"/>
              </a:rPr>
              <a:t>for individual ensemble members. Blue and red lines are the observed response over the wet and dry regions,</a:t>
            </a:r>
          </a:p>
          <a:p>
            <a:r>
              <a:rPr lang="en-US" sz="1200" b="0" i="0" u="none" strike="noStrike" kern="1200" baseline="0" dirty="0" smtClean="0">
                <a:solidFill>
                  <a:schemeClr val="tx1"/>
                </a:solidFill>
                <a:latin typeface="+mn-lt"/>
                <a:ea typeface="+mn-ea"/>
                <a:cs typeface="+mn-cs"/>
              </a:rPr>
              <a:t>respectively, with (darker line) and without (lighter line) the influence of ENSO. Circles indicate significance at</a:t>
            </a:r>
          </a:p>
          <a:p>
            <a:r>
              <a:rPr lang="en-US" sz="1200" b="0" i="0" u="none" strike="noStrike" kern="1200" baseline="0" dirty="0" smtClean="0">
                <a:solidFill>
                  <a:schemeClr val="tx1"/>
                </a:solidFill>
                <a:latin typeface="+mn-lt"/>
                <a:ea typeface="+mn-ea"/>
                <a:cs typeface="+mn-cs"/>
              </a:rPr>
              <a:t>the 80% level (open) and 90% level (filled) for post-eruption years. Yellow shading indicates when a response is</a:t>
            </a:r>
          </a:p>
          <a:p>
            <a:r>
              <a:rPr lang="en-US" sz="1200" b="0" i="0" u="none" strike="noStrike" kern="1200" baseline="0" dirty="0" smtClean="0">
                <a:solidFill>
                  <a:schemeClr val="tx1"/>
                </a:solidFill>
                <a:latin typeface="+mn-lt"/>
                <a:ea typeface="+mn-ea"/>
                <a:cs typeface="+mn-cs"/>
              </a:rPr>
              <a:t>expected. (A-F) are averaged over 5 eruptions and (G-H) over two (1982, 1991 eruptions). Figure modified from</a:t>
            </a:r>
          </a:p>
          <a:p>
            <a:r>
              <a:rPr lang="fr-FR" sz="1200" b="0" i="0" u="none" strike="noStrike" kern="1200" baseline="0" dirty="0" smtClean="0">
                <a:solidFill>
                  <a:schemeClr val="tx1"/>
                </a:solidFill>
                <a:latin typeface="+mn-lt"/>
                <a:ea typeface="+mn-ea"/>
                <a:cs typeface="+mn-cs"/>
              </a:rPr>
              <a:t>Iles et al. 2014.</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Volcanic eruptions and the global hydrological cycle</a:t>
            </a:r>
          </a:p>
          <a:p>
            <a:r>
              <a:rPr lang="en-US" sz="1200" b="0" i="0" u="none" strike="noStrike" kern="1200" baseline="0" dirty="0" err="1" smtClean="0">
                <a:solidFill>
                  <a:schemeClr val="tx1"/>
                </a:solidFill>
                <a:latin typeface="+mn-lt"/>
                <a:ea typeface="+mn-ea"/>
                <a:cs typeface="+mn-cs"/>
              </a:rPr>
              <a:t>Carley</a:t>
            </a:r>
            <a:r>
              <a:rPr lang="en-US" sz="1200" b="0" i="0" u="none" strike="noStrike" kern="1200" baseline="0" dirty="0" smtClean="0">
                <a:solidFill>
                  <a:schemeClr val="tx1"/>
                </a:solidFill>
                <a:latin typeface="+mn-lt"/>
                <a:ea typeface="+mn-ea"/>
                <a:cs typeface="+mn-cs"/>
              </a:rPr>
              <a:t> E. Iles, G.C. </a:t>
            </a:r>
            <a:r>
              <a:rPr lang="en-US" sz="1200" b="0" i="0" u="none" strike="noStrike" kern="1200" baseline="0" dirty="0" err="1" smtClean="0">
                <a:solidFill>
                  <a:schemeClr val="tx1"/>
                </a:solidFill>
                <a:latin typeface="+mn-lt"/>
                <a:ea typeface="+mn-ea"/>
                <a:cs typeface="+mn-cs"/>
              </a:rPr>
              <a:t>Hegerl</a:t>
            </a:r>
            <a:r>
              <a:rPr lang="en-US" sz="1200" b="0" i="0" u="none" strike="noStrike" kern="1200" baseline="0" dirty="0" smtClean="0">
                <a:solidFill>
                  <a:schemeClr val="tx1"/>
                </a:solidFill>
                <a:latin typeface="+mn-lt"/>
                <a:ea typeface="+mn-ea"/>
                <a:cs typeface="+mn-cs"/>
              </a:rPr>
              <a:t> and A.P. </a:t>
            </a:r>
            <a:r>
              <a:rPr lang="en-US" sz="1200" b="0" i="0" u="none" strike="noStrike" kern="1200" baseline="0" dirty="0" err="1" smtClean="0">
                <a:solidFill>
                  <a:schemeClr val="tx1"/>
                </a:solidFill>
                <a:latin typeface="+mn-lt"/>
                <a:ea typeface="+mn-ea"/>
                <a:cs typeface="+mn-cs"/>
              </a:rPr>
              <a:t>Schurer</a:t>
            </a:r>
            <a:endParaRPr lang="de-CH" sz="1200" b="0" i="0" u="none" strike="noStrike" kern="1200" baseline="0" dirty="0" smtClean="0">
              <a:solidFill>
                <a:schemeClr val="tx1"/>
              </a:solidFill>
              <a:latin typeface="+mn-lt"/>
              <a:ea typeface="+mn-ea"/>
              <a:cs typeface="+mn-cs"/>
            </a:endParaRPr>
          </a:p>
          <a:p>
            <a:endParaRPr lang="de-CH"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School of Geosciences, University of Edinburgh, UK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Carley</a:t>
            </a:r>
            <a:r>
              <a:rPr lang="en-US" sz="1200" b="0" i="0" u="none" strike="noStrike" kern="1200" baseline="0" dirty="0" smtClean="0">
                <a:solidFill>
                  <a:schemeClr val="tx1"/>
                </a:solidFill>
                <a:latin typeface="+mn-lt"/>
                <a:ea typeface="+mn-ea"/>
                <a:cs typeface="+mn-cs"/>
              </a:rPr>
              <a:t> E. Iles: </a:t>
            </a:r>
            <a:r>
              <a:rPr lang="en-US" sz="1200" b="0" i="0" u="none" strike="noStrike" kern="1200" baseline="0" dirty="0" err="1" smtClean="0">
                <a:solidFill>
                  <a:schemeClr val="tx1"/>
                </a:solidFill>
                <a:latin typeface="+mn-lt"/>
                <a:ea typeface="+mn-ea"/>
                <a:cs typeface="+mn-cs"/>
              </a:rPr>
              <a:t>carley.iles@ed.ac.uk</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14</a:t>
            </a:fld>
            <a:endParaRPr lang="en-US" dirty="0"/>
          </a:p>
        </p:txBody>
      </p:sp>
    </p:spTree>
    <p:extLst>
      <p:ext uri="{BB962C8B-B14F-4D97-AF65-F5344CB8AC3E}">
        <p14:creationId xmlns:p14="http://schemas.microsoft.com/office/powerpoint/2010/main" val="213648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“A Compendium of Chinese Meteorological Records of the Last 3,000 Years” compiles the most</a:t>
            </a:r>
          </a:p>
          <a:p>
            <a:r>
              <a:rPr lang="en-US" sz="1200" b="0" i="0" u="none" strike="noStrike" kern="1200" baseline="0" dirty="0" smtClean="0">
                <a:solidFill>
                  <a:schemeClr val="tx1"/>
                </a:solidFill>
                <a:latin typeface="+mn-lt"/>
                <a:ea typeface="+mn-ea"/>
                <a:cs typeface="+mn-cs"/>
              </a:rPr>
              <a:t>comprehensive collection of Chinese official records including state annals, provincial annals, and county annals.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Volcanic monsoon influence revealed from multi-proxy evidence</a:t>
            </a:r>
          </a:p>
          <a:p>
            <a:r>
              <a:rPr lang="en-US" sz="1200" b="0" i="0" u="none" strike="noStrike" kern="1200" baseline="0" dirty="0" err="1" smtClean="0">
                <a:solidFill>
                  <a:schemeClr val="tx1"/>
                </a:solidFill>
                <a:latin typeface="+mn-lt"/>
                <a:ea typeface="+mn-ea"/>
                <a:cs typeface="+mn-cs"/>
              </a:rPr>
              <a:t>Chaochao</a:t>
            </a:r>
            <a:r>
              <a:rPr lang="en-US" sz="1200" b="0" i="0" u="none" strike="noStrike" kern="1200" baseline="0" dirty="0" smtClean="0">
                <a:solidFill>
                  <a:schemeClr val="tx1"/>
                </a:solidFill>
                <a:latin typeface="+mn-lt"/>
                <a:ea typeface="+mn-ea"/>
                <a:cs typeface="+mn-cs"/>
              </a:rPr>
              <a:t> Gao</a:t>
            </a:r>
          </a:p>
          <a:p>
            <a:endParaRPr lang="de-CH"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Department of Environmental Science, Zhejiang</a:t>
            </a:r>
          </a:p>
          <a:p>
            <a:r>
              <a:rPr lang="en-US" sz="1200" b="0" i="0" u="none" strike="noStrike" kern="1200" baseline="0" dirty="0" smtClean="0">
                <a:solidFill>
                  <a:schemeClr val="tx1"/>
                </a:solidFill>
                <a:latin typeface="+mn-lt"/>
                <a:ea typeface="+mn-ea"/>
                <a:cs typeface="+mn-cs"/>
              </a:rPr>
              <a:t>University, Hangzhou, China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Chaochao</a:t>
            </a:r>
            <a:r>
              <a:rPr lang="en-US" sz="1200" b="0" i="0" u="none" strike="noStrike" kern="1200" baseline="0" dirty="0" smtClean="0">
                <a:solidFill>
                  <a:schemeClr val="tx1"/>
                </a:solidFill>
                <a:latin typeface="+mn-lt"/>
                <a:ea typeface="+mn-ea"/>
                <a:cs typeface="+mn-cs"/>
              </a:rPr>
              <a:t> Gao: </a:t>
            </a:r>
            <a:r>
              <a:rPr lang="en-US" sz="1200" b="0" i="0" u="none" strike="noStrike" kern="1200" baseline="0" dirty="0" err="1" smtClean="0">
                <a:solidFill>
                  <a:schemeClr val="tx1"/>
                </a:solidFill>
                <a:latin typeface="+mn-lt"/>
                <a:ea typeface="+mn-ea"/>
                <a:cs typeface="+mn-cs"/>
              </a:rPr>
              <a:t>gaocc@zju.edu.cn</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15</a:t>
            </a:fld>
            <a:endParaRPr lang="en-US" dirty="0"/>
          </a:p>
        </p:txBody>
      </p:sp>
    </p:spTree>
    <p:extLst>
      <p:ext uri="{BB962C8B-B14F-4D97-AF65-F5344CB8AC3E}">
        <p14:creationId xmlns:p14="http://schemas.microsoft.com/office/powerpoint/2010/main" val="873221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Average summer rainfall response in China to volcanic perturbations, revealed from (A) tree rings</a:t>
            </a:r>
          </a:p>
          <a:p>
            <a:r>
              <a:rPr lang="en-US" sz="1200" b="0" i="0" u="none" strike="noStrike" kern="1200" baseline="0" dirty="0" smtClean="0">
                <a:solidFill>
                  <a:schemeClr val="tx1"/>
                </a:solidFill>
                <a:latin typeface="+mn-lt"/>
                <a:ea typeface="+mn-ea"/>
                <a:cs typeface="+mn-cs"/>
              </a:rPr>
              <a:t>(Monsoon Asia Drought Atlas), (B) Chinese historical records (CHI), and (C) CESM and CC SM4 millennium</a:t>
            </a:r>
          </a:p>
          <a:p>
            <a:r>
              <a:rPr lang="en-US" sz="1200" b="0" i="0" u="none" strike="noStrike" kern="1200" baseline="0" dirty="0" smtClean="0">
                <a:solidFill>
                  <a:schemeClr val="tx1"/>
                </a:solidFill>
                <a:latin typeface="+mn-lt"/>
                <a:ea typeface="+mn-ea"/>
                <a:cs typeface="+mn-cs"/>
              </a:rPr>
              <a:t>simulations. Plotted are the superposed epoch analysis results for eruptions with Northern Hemisphere sulfate</a:t>
            </a:r>
          </a:p>
          <a:p>
            <a:r>
              <a:rPr lang="en-US" sz="1200" b="0" i="0" u="none" strike="noStrike" kern="1200" baseline="0" dirty="0" smtClean="0">
                <a:solidFill>
                  <a:schemeClr val="tx1"/>
                </a:solidFill>
                <a:latin typeface="+mn-lt"/>
                <a:ea typeface="+mn-ea"/>
                <a:cs typeface="+mn-cs"/>
              </a:rPr>
              <a:t>injection of more than half (INH1/2P), equal (INH1P), and double (INH2P) that of the 1991 Pinatubo eruption</a:t>
            </a:r>
          </a:p>
          <a:p>
            <a:r>
              <a:rPr lang="en-US" sz="1200" b="0" i="0" u="none" strike="noStrike" kern="1200" baseline="0" dirty="0" smtClean="0">
                <a:solidFill>
                  <a:schemeClr val="tx1"/>
                </a:solidFill>
                <a:latin typeface="+mn-lt"/>
                <a:ea typeface="+mn-ea"/>
                <a:cs typeface="+mn-cs"/>
              </a:rPr>
              <a:t>and SH-only (ISH) injection during AD 1300-1850. (A) and (B) are adapted from </a:t>
            </a:r>
            <a:r>
              <a:rPr lang="en-US" sz="1200" b="0" i="0" u="none" strike="noStrike" kern="1200" baseline="0" dirty="0" err="1" smtClean="0">
                <a:solidFill>
                  <a:schemeClr val="tx1"/>
                </a:solidFill>
                <a:latin typeface="+mn-lt"/>
                <a:ea typeface="+mn-ea"/>
                <a:cs typeface="+mn-cs"/>
              </a:rPr>
              <a:t>Zhuo</a:t>
            </a:r>
            <a:r>
              <a:rPr lang="en-US" sz="1200" b="0" i="0" u="none" strike="noStrike" kern="1200" baseline="0" dirty="0" smtClean="0">
                <a:solidFill>
                  <a:schemeClr val="tx1"/>
                </a:solidFill>
                <a:latin typeface="+mn-lt"/>
                <a:ea typeface="+mn-ea"/>
                <a:cs typeface="+mn-cs"/>
              </a:rPr>
              <a:t> et al. (2014); (C) is the</a:t>
            </a:r>
          </a:p>
          <a:p>
            <a:r>
              <a:rPr lang="en-US" sz="1200" b="0" i="0" u="none" strike="noStrike" kern="1200" baseline="0" dirty="0" smtClean="0">
                <a:solidFill>
                  <a:schemeClr val="tx1"/>
                </a:solidFill>
                <a:latin typeface="+mn-lt"/>
                <a:ea typeface="+mn-ea"/>
                <a:cs typeface="+mn-cs"/>
              </a:rPr>
              <a:t>precipitation anomaly with respect to the AD 1300-1850 mean.</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Volcanic monsoon influence revealed from multi-proxy evidence</a:t>
            </a:r>
          </a:p>
          <a:p>
            <a:r>
              <a:rPr lang="en-US" sz="1200" b="0" i="0" u="none" strike="noStrike" kern="1200" baseline="0" dirty="0" err="1" smtClean="0">
                <a:solidFill>
                  <a:schemeClr val="tx1"/>
                </a:solidFill>
                <a:latin typeface="+mn-lt"/>
                <a:ea typeface="+mn-ea"/>
                <a:cs typeface="+mn-cs"/>
              </a:rPr>
              <a:t>Chaochao</a:t>
            </a:r>
            <a:r>
              <a:rPr lang="en-US" sz="1200" b="0" i="0" u="none" strike="noStrike" kern="1200" baseline="0" dirty="0" smtClean="0">
                <a:solidFill>
                  <a:schemeClr val="tx1"/>
                </a:solidFill>
                <a:latin typeface="+mn-lt"/>
                <a:ea typeface="+mn-ea"/>
                <a:cs typeface="+mn-cs"/>
              </a:rPr>
              <a:t> Gao</a:t>
            </a:r>
          </a:p>
          <a:p>
            <a:endParaRPr lang="de-CH"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Department of Environmental Science, Zhejiang</a:t>
            </a:r>
          </a:p>
          <a:p>
            <a:r>
              <a:rPr lang="en-US" sz="1200" b="0" i="0" u="none" strike="noStrike" kern="1200" baseline="0" dirty="0" smtClean="0">
                <a:solidFill>
                  <a:schemeClr val="tx1"/>
                </a:solidFill>
                <a:latin typeface="+mn-lt"/>
                <a:ea typeface="+mn-ea"/>
                <a:cs typeface="+mn-cs"/>
              </a:rPr>
              <a:t>University, Hangzhou, China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Chaochao</a:t>
            </a:r>
            <a:r>
              <a:rPr lang="en-US" sz="1200" b="0" i="0" u="none" strike="noStrike" kern="1200" baseline="0" dirty="0" smtClean="0">
                <a:solidFill>
                  <a:schemeClr val="tx1"/>
                </a:solidFill>
                <a:latin typeface="+mn-lt"/>
                <a:ea typeface="+mn-ea"/>
                <a:cs typeface="+mn-cs"/>
              </a:rPr>
              <a:t> Gao: </a:t>
            </a:r>
            <a:r>
              <a:rPr lang="en-US" sz="1200" b="0" i="0" u="none" strike="noStrike" kern="1200" baseline="0" dirty="0" err="1" smtClean="0">
                <a:solidFill>
                  <a:schemeClr val="tx1"/>
                </a:solidFill>
                <a:latin typeface="+mn-lt"/>
                <a:ea typeface="+mn-ea"/>
                <a:cs typeface="+mn-cs"/>
              </a:rPr>
              <a:t>gaocc@zju.edu.cn</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16</a:t>
            </a:fld>
            <a:endParaRPr lang="en-US" dirty="0"/>
          </a:p>
        </p:txBody>
      </p:sp>
    </p:spTree>
    <p:extLst>
      <p:ext uri="{BB962C8B-B14F-4D97-AF65-F5344CB8AC3E}">
        <p14:creationId xmlns:p14="http://schemas.microsoft.com/office/powerpoint/2010/main" val="1257046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Simulated cooling during the northern summer (JJA) of AD 1816, as estimated by the Coupled Model </a:t>
            </a:r>
            <a:r>
              <a:rPr lang="en-US" sz="1200" b="0" i="0" u="none" strike="noStrike" kern="1200" baseline="0" dirty="0" err="1" smtClean="0">
                <a:solidFill>
                  <a:schemeClr val="tx1"/>
                </a:solidFill>
                <a:latin typeface="+mn-lt"/>
                <a:ea typeface="+mn-ea"/>
                <a:cs typeface="+mn-cs"/>
              </a:rPr>
              <a:t>Intercomparison</a:t>
            </a:r>
            <a:r>
              <a:rPr lang="en-US" sz="1200" b="0" i="0" u="none" strike="noStrike" kern="1200" baseline="0" dirty="0" smtClean="0">
                <a:solidFill>
                  <a:schemeClr val="tx1"/>
                </a:solidFill>
                <a:latin typeface="+mn-lt"/>
                <a:ea typeface="+mn-ea"/>
                <a:cs typeface="+mn-cs"/>
              </a:rPr>
              <a:t> Project Phase 5 (Taylor et al. 2012). The</a:t>
            </a:r>
          </a:p>
          <a:p>
            <a:r>
              <a:rPr lang="en-US" sz="1200" b="0" i="0" u="none" strike="noStrike" kern="1200" baseline="0" dirty="0" smtClean="0">
                <a:solidFill>
                  <a:schemeClr val="tx1"/>
                </a:solidFill>
                <a:latin typeface="+mn-lt"/>
                <a:ea typeface="+mn-ea"/>
                <a:cs typeface="+mn-cs"/>
              </a:rPr>
              <a:t>shading represents the multi-model mean temperature difference between the northern summer of 1816 and 1815, and stippling illustrates locations where at least seven of</a:t>
            </a:r>
          </a:p>
          <a:p>
            <a:r>
              <a:rPr lang="en-US" sz="1200" b="0" i="0" u="none" strike="noStrike" kern="1200" baseline="0" dirty="0" smtClean="0">
                <a:solidFill>
                  <a:schemeClr val="tx1"/>
                </a:solidFill>
                <a:latin typeface="+mn-lt"/>
                <a:ea typeface="+mn-ea"/>
                <a:cs typeface="+mn-cs"/>
              </a:rPr>
              <a:t>eight model ensemble members agree on the sign of the temperature change.</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On the AD 1815 </a:t>
            </a:r>
            <a:r>
              <a:rPr lang="en-US" sz="1200" b="1" i="0" u="none" strike="noStrike" kern="1200" baseline="0" dirty="0" err="1" smtClean="0">
                <a:solidFill>
                  <a:schemeClr val="tx1"/>
                </a:solidFill>
                <a:latin typeface="+mn-lt"/>
                <a:ea typeface="+mn-ea"/>
                <a:cs typeface="+mn-cs"/>
              </a:rPr>
              <a:t>Tambora</a:t>
            </a:r>
            <a:r>
              <a:rPr lang="en-US" sz="1200" b="1" i="0" u="none" strike="noStrike" kern="1200" baseline="0" dirty="0" smtClean="0">
                <a:solidFill>
                  <a:schemeClr val="tx1"/>
                </a:solidFill>
                <a:latin typeface="+mn-lt"/>
                <a:ea typeface="+mn-ea"/>
                <a:cs typeface="+mn-cs"/>
              </a:rPr>
              <a:t> eruption and the matter of misplaced tree rings</a:t>
            </a:r>
          </a:p>
          <a:p>
            <a:r>
              <a:rPr lang="en-US" sz="1200" b="0" i="0" u="none" strike="noStrike" kern="1200" baseline="0" dirty="0" smtClean="0">
                <a:solidFill>
                  <a:schemeClr val="tx1"/>
                </a:solidFill>
                <a:latin typeface="+mn-lt"/>
                <a:ea typeface="+mn-ea"/>
                <a:cs typeface="+mn-cs"/>
              </a:rPr>
              <a:t>Scott St. George1 and Kevin J. Anchukaitis</a:t>
            </a:r>
            <a:r>
              <a:rPr lang="en-US" sz="1200" b="1" i="0" u="none" strike="noStrike" kern="1200" baseline="0" dirty="0" smtClean="0">
                <a:solidFill>
                  <a:schemeClr val="tx1"/>
                </a:solidFill>
                <a:latin typeface="+mn-lt"/>
                <a:ea typeface="+mn-ea"/>
                <a:cs typeface="+mn-cs"/>
              </a:rPr>
              <a:t>2</a:t>
            </a:r>
          </a:p>
          <a:p>
            <a:endParaRPr lang="de-CH"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1Department of Geography, Environment and Society,</a:t>
            </a:r>
          </a:p>
          <a:p>
            <a:r>
              <a:rPr lang="en-US" sz="1200" b="0" i="0" u="none" strike="noStrike" kern="1200" baseline="0" dirty="0" smtClean="0">
                <a:solidFill>
                  <a:schemeClr val="tx1"/>
                </a:solidFill>
                <a:latin typeface="+mn-lt"/>
                <a:ea typeface="+mn-ea"/>
                <a:cs typeface="+mn-cs"/>
              </a:rPr>
              <a:t>University of Minnesota, Minneapolis, USA</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School of Geography and Development &amp; Laboratory</a:t>
            </a:r>
          </a:p>
          <a:p>
            <a:r>
              <a:rPr lang="en-US" sz="1200" b="0" i="0" u="none" strike="noStrike" kern="1200" baseline="0" dirty="0" smtClean="0">
                <a:solidFill>
                  <a:schemeClr val="tx1"/>
                </a:solidFill>
                <a:latin typeface="+mn-lt"/>
                <a:ea typeface="+mn-ea"/>
                <a:cs typeface="+mn-cs"/>
              </a:rPr>
              <a:t>of Tree Ring Research, Tucson,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Scott St. George: </a:t>
            </a:r>
            <a:r>
              <a:rPr lang="en-US" sz="1200" b="0" i="0" u="none" strike="noStrike" kern="1200" baseline="0" dirty="0" err="1" smtClean="0">
                <a:solidFill>
                  <a:schemeClr val="tx1"/>
                </a:solidFill>
                <a:latin typeface="+mn-lt"/>
                <a:ea typeface="+mn-ea"/>
                <a:cs typeface="+mn-cs"/>
              </a:rPr>
              <a:t>stgeorge@umn.edu</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17</a:t>
            </a:fld>
            <a:endParaRPr lang="en-US" dirty="0"/>
          </a:p>
        </p:txBody>
      </p:sp>
    </p:spTree>
    <p:extLst>
      <p:ext uri="{BB962C8B-B14F-4D97-AF65-F5344CB8AC3E}">
        <p14:creationId xmlns:p14="http://schemas.microsoft.com/office/powerpoint/2010/main" val="1658544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Comparison of the volcanic cooling recorded by boreal tree rings with volcanic cooling recorded by</a:t>
            </a:r>
          </a:p>
          <a:p>
            <a:r>
              <a:rPr lang="en-US" sz="1200" b="0" i="0" u="none" strike="noStrike" kern="1200" baseline="0" dirty="0" smtClean="0">
                <a:solidFill>
                  <a:schemeClr val="tx1"/>
                </a:solidFill>
                <a:latin typeface="+mn-lt"/>
                <a:ea typeface="+mn-ea"/>
                <a:cs typeface="+mn-cs"/>
              </a:rPr>
              <a:t>thermometers. Tree rings are calibrated into temperature units using a Bayesian approach (</a:t>
            </a:r>
            <a:r>
              <a:rPr lang="en-US" sz="1200" b="0" i="0" u="none" strike="noStrike" kern="1200" baseline="0" dirty="0" err="1" smtClean="0">
                <a:solidFill>
                  <a:schemeClr val="tx1"/>
                </a:solidFill>
                <a:latin typeface="+mn-lt"/>
                <a:ea typeface="+mn-ea"/>
                <a:cs typeface="+mn-cs"/>
              </a:rPr>
              <a:t>Tingley</a:t>
            </a:r>
            <a:r>
              <a:rPr lang="en-US" sz="1200" b="0" i="0" u="none" strike="noStrike" kern="1200" baseline="0" dirty="0" smtClean="0">
                <a:solidFill>
                  <a:schemeClr val="tx1"/>
                </a:solidFill>
                <a:latin typeface="+mn-lt"/>
                <a:ea typeface="+mn-ea"/>
                <a:cs typeface="+mn-cs"/>
              </a:rPr>
              <a:t> et al. 2014).</a:t>
            </a:r>
          </a:p>
          <a:p>
            <a:r>
              <a:rPr lang="en-US" sz="1200" b="0" i="0" u="none" strike="noStrike" kern="1200" baseline="0" dirty="0" smtClean="0">
                <a:solidFill>
                  <a:schemeClr val="tx1"/>
                </a:solidFill>
                <a:latin typeface="+mn-lt"/>
                <a:ea typeface="+mn-ea"/>
                <a:cs typeface="+mn-cs"/>
              </a:rPr>
              <a:t>Top row shows response for 1912 </a:t>
            </a:r>
            <a:r>
              <a:rPr lang="en-US" sz="1200" b="0" i="0" u="none" strike="noStrike" kern="1200" baseline="0" dirty="0" err="1" smtClean="0">
                <a:solidFill>
                  <a:schemeClr val="tx1"/>
                </a:solidFill>
                <a:latin typeface="+mn-lt"/>
                <a:ea typeface="+mn-ea"/>
                <a:cs typeface="+mn-cs"/>
              </a:rPr>
              <a:t>Novarupta</a:t>
            </a:r>
            <a:r>
              <a:rPr lang="en-US" sz="1200" b="0" i="0" u="none" strike="noStrike" kern="1200" baseline="0" dirty="0" smtClean="0">
                <a:solidFill>
                  <a:schemeClr val="tx1"/>
                </a:solidFill>
                <a:latin typeface="+mn-lt"/>
                <a:ea typeface="+mn-ea"/>
                <a:cs typeface="+mn-cs"/>
              </a:rPr>
              <a:t> eruption and bottom row for 1883 Krakatoa eruption. (A and B)</a:t>
            </a:r>
          </a:p>
          <a:p>
            <a:r>
              <a:rPr lang="en-US" sz="1200" b="0" i="0" u="none" strike="noStrike" kern="1200" baseline="0" dirty="0" smtClean="0">
                <a:solidFill>
                  <a:schemeClr val="tx1"/>
                </a:solidFill>
                <a:latin typeface="+mn-lt"/>
                <a:ea typeface="+mn-ea"/>
                <a:cs typeface="+mn-cs"/>
              </a:rPr>
              <a:t>Comparison for relatively strongly, and (C and D) for relatively weakly light-limited boreal regions. (E and F)</a:t>
            </a:r>
          </a:p>
          <a:p>
            <a:r>
              <a:rPr lang="en-US" sz="1200" b="0" i="0" u="none" strike="noStrike" kern="1200" baseline="0" dirty="0" smtClean="0">
                <a:solidFill>
                  <a:schemeClr val="tx1"/>
                </a:solidFill>
                <a:latin typeface="+mn-lt"/>
                <a:ea typeface="+mn-ea"/>
                <a:cs typeface="+mn-cs"/>
              </a:rPr>
              <a:t>The bias in the tree-ring response from regions of relatively strong (blue) and weak (orange) light-limitation</a:t>
            </a:r>
          </a:p>
          <a:p>
            <a:r>
              <a:rPr lang="en-US" sz="1200" b="0" i="0" u="none" strike="noStrike" kern="1200" baseline="0" dirty="0" smtClean="0">
                <a:solidFill>
                  <a:schemeClr val="tx1"/>
                </a:solidFill>
                <a:latin typeface="+mn-lt"/>
                <a:ea typeface="+mn-ea"/>
                <a:cs typeface="+mn-cs"/>
              </a:rPr>
              <a:t>compared with the anomaly in atmospheric </a:t>
            </a:r>
            <a:r>
              <a:rPr lang="en-US" sz="1200" b="0" i="0" u="none" strike="noStrike" kern="1200" baseline="0" dirty="0" err="1" smtClean="0">
                <a:solidFill>
                  <a:schemeClr val="tx1"/>
                </a:solidFill>
                <a:latin typeface="+mn-lt"/>
                <a:ea typeface="+mn-ea"/>
                <a:cs typeface="+mn-cs"/>
              </a:rPr>
              <a:t>transmissivity</a:t>
            </a:r>
            <a:r>
              <a:rPr lang="en-US" sz="1200" b="0" i="0" u="none" strike="noStrike" kern="1200" baseline="0" dirty="0" smtClean="0">
                <a:solidFill>
                  <a:schemeClr val="tx1"/>
                </a:solidFill>
                <a:latin typeface="+mn-lt"/>
                <a:ea typeface="+mn-ea"/>
                <a:cs typeface="+mn-cs"/>
              </a:rPr>
              <a:t> inferred from contemporary </a:t>
            </a:r>
            <a:r>
              <a:rPr lang="en-US" sz="1200" b="0" i="0" u="none" strike="noStrike" kern="1200" baseline="0" dirty="0" err="1" smtClean="0">
                <a:solidFill>
                  <a:schemeClr val="tx1"/>
                </a:solidFill>
                <a:latin typeface="+mn-lt"/>
                <a:ea typeface="+mn-ea"/>
                <a:cs typeface="+mn-cs"/>
              </a:rPr>
              <a:t>pyrheliometers</a:t>
            </a:r>
            <a:r>
              <a:rPr lang="en-US" sz="1200" b="0" i="0" u="none" strike="noStrike" kern="1200" baseline="0" dirty="0" smtClean="0">
                <a:solidFill>
                  <a:schemeClr val="tx1"/>
                </a:solidFill>
                <a:latin typeface="+mn-lt"/>
                <a:ea typeface="+mn-ea"/>
                <a:cs typeface="+mn-cs"/>
              </a:rPr>
              <a:t> (green;</a:t>
            </a:r>
          </a:p>
          <a:p>
            <a:r>
              <a:rPr lang="it-IT" sz="1200" b="0" i="0" u="none" strike="noStrike" kern="1200" baseline="0" dirty="0" err="1" smtClean="0">
                <a:solidFill>
                  <a:schemeClr val="tx1"/>
                </a:solidFill>
                <a:latin typeface="+mn-lt"/>
                <a:ea typeface="+mn-ea"/>
                <a:cs typeface="+mn-cs"/>
              </a:rPr>
              <a:t>Kimball</a:t>
            </a:r>
            <a:r>
              <a:rPr lang="it-IT" sz="1200" b="0" i="0" u="none" strike="noStrike" kern="1200" baseline="0" dirty="0" smtClean="0">
                <a:solidFill>
                  <a:schemeClr val="tx1"/>
                </a:solidFill>
                <a:latin typeface="+mn-lt"/>
                <a:ea typeface="+mn-ea"/>
                <a:cs typeface="+mn-cs"/>
              </a:rPr>
              <a:t> 1918).</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Illuminating the volcanic signal in tree rings</a:t>
            </a:r>
          </a:p>
          <a:p>
            <a:r>
              <a:rPr lang="en-US" sz="1200" b="0" i="0" u="none" strike="noStrike" kern="1200" baseline="0" dirty="0" smtClean="0">
                <a:solidFill>
                  <a:schemeClr val="tx1"/>
                </a:solidFill>
                <a:latin typeface="+mn-lt"/>
                <a:ea typeface="+mn-ea"/>
                <a:cs typeface="+mn-cs"/>
              </a:rPr>
              <a:t>Alexander R. Stine1, M.P. Tingley2 and P. Huybers3</a:t>
            </a:r>
          </a:p>
          <a:p>
            <a:endParaRPr lang="de-CH"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1Department of Earth &amp; Climate Sciences, San</a:t>
            </a:r>
          </a:p>
          <a:p>
            <a:r>
              <a:rPr lang="en-US" sz="1200" b="0" i="0" u="none" strike="noStrike" kern="1200" baseline="0" dirty="0" smtClean="0">
                <a:solidFill>
                  <a:schemeClr val="tx1"/>
                </a:solidFill>
                <a:latin typeface="+mn-lt"/>
                <a:ea typeface="+mn-ea"/>
                <a:cs typeface="+mn-cs"/>
              </a:rPr>
              <a:t>Francisco State University, USA</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Department of Statistics and Department of</a:t>
            </a:r>
          </a:p>
          <a:p>
            <a:r>
              <a:rPr lang="en-US" sz="1200" b="0" i="0" u="none" strike="noStrike" kern="1200" baseline="0" dirty="0" smtClean="0">
                <a:solidFill>
                  <a:schemeClr val="tx1"/>
                </a:solidFill>
                <a:latin typeface="+mn-lt"/>
                <a:ea typeface="+mn-ea"/>
                <a:cs typeface="+mn-cs"/>
              </a:rPr>
              <a:t>Meteorology, Penn State University, State College,</a:t>
            </a:r>
          </a:p>
          <a:p>
            <a:r>
              <a:rPr lang="en-US" sz="1200" b="0" i="0" u="none" strike="noStrike" kern="1200" baseline="0" dirty="0" smtClean="0">
                <a:solidFill>
                  <a:schemeClr val="tx1"/>
                </a:solidFill>
                <a:latin typeface="+mn-lt"/>
                <a:ea typeface="+mn-ea"/>
                <a:cs typeface="+mn-cs"/>
              </a:rPr>
              <a:t>USA</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Department of Earth and Planetary Sciences, Harvard</a:t>
            </a:r>
          </a:p>
          <a:p>
            <a:r>
              <a:rPr lang="en-US" sz="1200" b="0" i="0" u="none" strike="noStrike" kern="1200" baseline="0" dirty="0" smtClean="0">
                <a:solidFill>
                  <a:schemeClr val="tx1"/>
                </a:solidFill>
                <a:latin typeface="+mn-lt"/>
                <a:ea typeface="+mn-ea"/>
                <a:cs typeface="+mn-cs"/>
              </a:rPr>
              <a:t>University, Cambridge,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Alexander Stine: </a:t>
            </a:r>
            <a:r>
              <a:rPr lang="en-US" sz="1200" b="0" i="0" u="none" strike="noStrike" kern="1200" baseline="0" dirty="0" err="1" smtClean="0">
                <a:solidFill>
                  <a:schemeClr val="tx1"/>
                </a:solidFill>
                <a:latin typeface="+mn-lt"/>
                <a:ea typeface="+mn-ea"/>
                <a:cs typeface="+mn-cs"/>
              </a:rPr>
              <a:t>stine@sfsu.edu</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18</a:t>
            </a:fld>
            <a:endParaRPr lang="en-US" dirty="0"/>
          </a:p>
        </p:txBody>
      </p:sp>
    </p:spTree>
    <p:extLst>
      <p:ext uri="{BB962C8B-B14F-4D97-AF65-F5344CB8AC3E}">
        <p14:creationId xmlns:p14="http://schemas.microsoft.com/office/powerpoint/2010/main" val="1771462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Comparison of the tree-ring density response to volcanic eruptions of the last 700 years with local</a:t>
            </a:r>
          </a:p>
          <a:p>
            <a:r>
              <a:rPr lang="en-US" sz="1200" b="0" i="0" u="none" strike="noStrike" kern="1200" baseline="0" dirty="0" smtClean="0">
                <a:solidFill>
                  <a:schemeClr val="tx1"/>
                </a:solidFill>
                <a:latin typeface="+mn-lt"/>
                <a:ea typeface="+mn-ea"/>
                <a:cs typeface="+mn-cs"/>
              </a:rPr>
              <a:t>estimates of light limitation and spatial variability in the response to global dimming (Stine and </a:t>
            </a:r>
            <a:r>
              <a:rPr lang="en-US" sz="1200" b="0" i="0" u="none" strike="noStrike" kern="1200" baseline="0" dirty="0" err="1" smtClean="0">
                <a:solidFill>
                  <a:schemeClr val="tx1"/>
                </a:solidFill>
                <a:latin typeface="+mn-lt"/>
                <a:ea typeface="+mn-ea"/>
                <a:cs typeface="+mn-cs"/>
              </a:rPr>
              <a:t>Huybers</a:t>
            </a:r>
            <a:r>
              <a:rPr lang="en-US" sz="1200" b="0" i="0" u="none" strike="noStrike" kern="1200" baseline="0" dirty="0" smtClean="0">
                <a:solidFill>
                  <a:schemeClr val="tx1"/>
                </a:solidFill>
                <a:latin typeface="+mn-lt"/>
                <a:ea typeface="+mn-ea"/>
                <a:cs typeface="+mn-cs"/>
              </a:rPr>
              <a:t> 2014).</a:t>
            </a:r>
          </a:p>
          <a:p>
            <a:r>
              <a:rPr lang="en-US" sz="1200" b="0" i="0" u="none" strike="noStrike" kern="1200" baseline="0" dirty="0" smtClean="0">
                <a:solidFill>
                  <a:schemeClr val="tx1"/>
                </a:solidFill>
                <a:latin typeface="+mn-lt"/>
                <a:ea typeface="+mn-ea"/>
                <a:cs typeface="+mn-cs"/>
              </a:rPr>
              <a:t>(A) Volcanic response in strongly (blue) and weakly (orange) light-limited regions. (B) Volcanic response in</a:t>
            </a:r>
          </a:p>
          <a:p>
            <a:r>
              <a:rPr lang="en-US" sz="1200" b="0" i="0" u="none" strike="noStrike" kern="1200" baseline="0" dirty="0" smtClean="0">
                <a:solidFill>
                  <a:schemeClr val="tx1"/>
                </a:solidFill>
                <a:latin typeface="+mn-lt"/>
                <a:ea typeface="+mn-ea"/>
                <a:cs typeface="+mn-cs"/>
              </a:rPr>
              <a:t>regions with strong (blue) and weak (orange) decline in density relative to temperature during period of global</a:t>
            </a:r>
          </a:p>
          <a:p>
            <a:r>
              <a:rPr lang="en-US" sz="1200" b="0" i="0" u="none" strike="noStrike" kern="1200" baseline="0" dirty="0" smtClean="0">
                <a:solidFill>
                  <a:schemeClr val="tx1"/>
                </a:solidFill>
                <a:latin typeface="+mn-lt"/>
                <a:ea typeface="+mn-ea"/>
                <a:cs typeface="+mn-cs"/>
              </a:rPr>
              <a:t>dimming. Comparison of volcanic tree-ring response to (C) light limitation and to (D) global dimming across the</a:t>
            </a:r>
          </a:p>
          <a:p>
            <a:r>
              <a:rPr lang="en-US" sz="1200" b="0" i="0" u="none" strike="noStrike" kern="1200" baseline="0" dirty="0" smtClean="0">
                <a:solidFill>
                  <a:schemeClr val="tx1"/>
                </a:solidFill>
                <a:latin typeface="+mn-lt"/>
                <a:ea typeface="+mn-ea"/>
                <a:cs typeface="+mn-cs"/>
              </a:rPr>
              <a:t>boreal region.</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Illuminating the volcanic signal in tree rings</a:t>
            </a:r>
          </a:p>
          <a:p>
            <a:r>
              <a:rPr lang="en-US" sz="1200" b="0" i="0" u="none" strike="noStrike" kern="1200" baseline="0" dirty="0" smtClean="0">
                <a:solidFill>
                  <a:schemeClr val="tx1"/>
                </a:solidFill>
                <a:latin typeface="+mn-lt"/>
                <a:ea typeface="+mn-ea"/>
                <a:cs typeface="+mn-cs"/>
              </a:rPr>
              <a:t>Alexander R. Stine1, M.P. Tingley2 and P. Huybers3</a:t>
            </a:r>
          </a:p>
          <a:p>
            <a:endParaRPr lang="de-CH"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1Department of Earth &amp; Climate Sciences, San</a:t>
            </a:r>
          </a:p>
          <a:p>
            <a:r>
              <a:rPr lang="en-US" sz="1200" b="0" i="0" u="none" strike="noStrike" kern="1200" baseline="0" dirty="0" smtClean="0">
                <a:solidFill>
                  <a:schemeClr val="tx1"/>
                </a:solidFill>
                <a:latin typeface="+mn-lt"/>
                <a:ea typeface="+mn-ea"/>
                <a:cs typeface="+mn-cs"/>
              </a:rPr>
              <a:t>Francisco State University, USA</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Department of Statistics and Department of</a:t>
            </a:r>
          </a:p>
          <a:p>
            <a:r>
              <a:rPr lang="en-US" sz="1200" b="0" i="0" u="none" strike="noStrike" kern="1200" baseline="0" dirty="0" smtClean="0">
                <a:solidFill>
                  <a:schemeClr val="tx1"/>
                </a:solidFill>
                <a:latin typeface="+mn-lt"/>
                <a:ea typeface="+mn-ea"/>
                <a:cs typeface="+mn-cs"/>
              </a:rPr>
              <a:t>Meteorology, Penn State University, State College,</a:t>
            </a:r>
          </a:p>
          <a:p>
            <a:r>
              <a:rPr lang="en-US" sz="1200" b="0" i="0" u="none" strike="noStrike" kern="1200" baseline="0" dirty="0" smtClean="0">
                <a:solidFill>
                  <a:schemeClr val="tx1"/>
                </a:solidFill>
                <a:latin typeface="+mn-lt"/>
                <a:ea typeface="+mn-ea"/>
                <a:cs typeface="+mn-cs"/>
              </a:rPr>
              <a:t>USA</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Department of Earth and Planetary Sciences, Harvard</a:t>
            </a:r>
          </a:p>
          <a:p>
            <a:r>
              <a:rPr lang="en-US" sz="1200" b="0" i="0" u="none" strike="noStrike" kern="1200" baseline="0" dirty="0" smtClean="0">
                <a:solidFill>
                  <a:schemeClr val="tx1"/>
                </a:solidFill>
                <a:latin typeface="+mn-lt"/>
                <a:ea typeface="+mn-ea"/>
                <a:cs typeface="+mn-cs"/>
              </a:rPr>
              <a:t>University, Cambridge,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Alexander Stine: </a:t>
            </a:r>
            <a:r>
              <a:rPr lang="en-US" sz="1200" b="0" i="0" u="none" strike="noStrike" kern="1200" baseline="0" dirty="0" err="1" smtClean="0">
                <a:solidFill>
                  <a:schemeClr val="tx1"/>
                </a:solidFill>
                <a:latin typeface="+mn-lt"/>
                <a:ea typeface="+mn-ea"/>
                <a:cs typeface="+mn-cs"/>
              </a:rPr>
              <a:t>stine@sfsu.edu</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19</a:t>
            </a:fld>
            <a:endParaRPr lang="en-US" dirty="0"/>
          </a:p>
        </p:txBody>
      </p:sp>
    </p:spTree>
    <p:extLst>
      <p:ext uri="{BB962C8B-B14F-4D97-AF65-F5344CB8AC3E}">
        <p14:creationId xmlns:p14="http://schemas.microsoft.com/office/powerpoint/2010/main" val="1305823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Map with locations and photos of the study regions in the high-latitude sites in northeastern Yakutia</a:t>
            </a:r>
          </a:p>
          <a:p>
            <a:r>
              <a:rPr lang="en-US" sz="1200" b="0" i="0" u="none" strike="noStrike" kern="1200" baseline="0" dirty="0" smtClean="0">
                <a:solidFill>
                  <a:schemeClr val="tx1"/>
                </a:solidFill>
                <a:latin typeface="+mn-lt"/>
                <a:ea typeface="+mn-ea"/>
                <a:cs typeface="+mn-cs"/>
              </a:rPr>
              <a:t>(69°N, 148°E; YAK), </a:t>
            </a:r>
            <a:r>
              <a:rPr lang="en-US" sz="1200" b="0" i="0" u="none" strike="noStrike" kern="1200" baseline="0" dirty="0" err="1" smtClean="0">
                <a:solidFill>
                  <a:schemeClr val="tx1"/>
                </a:solidFill>
                <a:latin typeface="+mn-lt"/>
                <a:ea typeface="+mn-ea"/>
                <a:cs typeface="+mn-cs"/>
              </a:rPr>
              <a:t>Taymir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Penninsula</a:t>
            </a:r>
            <a:r>
              <a:rPr lang="en-US" sz="1200" b="0" i="0" u="none" strike="noStrike" kern="1200" baseline="0" dirty="0" smtClean="0">
                <a:solidFill>
                  <a:schemeClr val="tx1"/>
                </a:solidFill>
                <a:latin typeface="+mn-lt"/>
                <a:ea typeface="+mn-ea"/>
                <a:cs typeface="+mn-cs"/>
              </a:rPr>
              <a:t> (70°N, 103°E; TAY), and high-altitude site in the Russian Altai (50°N, 89°E;</a:t>
            </a:r>
          </a:p>
          <a:p>
            <a:r>
              <a:rPr lang="de-DE" sz="1200" b="0" i="0" u="none" strike="noStrike" kern="1200" baseline="0" dirty="0" smtClean="0">
                <a:solidFill>
                  <a:schemeClr val="tx1"/>
                </a:solidFill>
                <a:latin typeface="+mn-lt"/>
                <a:ea typeface="+mn-ea"/>
                <a:cs typeface="+mn-cs"/>
              </a:rPr>
              <a:t>ALT).</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Siberian trees: Eyewitnesses to the volcanic event of AD 536</a:t>
            </a:r>
          </a:p>
          <a:p>
            <a:r>
              <a:rPr lang="en-US" sz="1200" b="0" i="0" u="none" strike="noStrike" kern="1200" baseline="0" dirty="0" smtClean="0">
                <a:solidFill>
                  <a:schemeClr val="tx1"/>
                </a:solidFill>
                <a:latin typeface="+mn-lt"/>
                <a:ea typeface="+mn-ea"/>
                <a:cs typeface="+mn-cs"/>
              </a:rPr>
              <a:t>Olga V. </a:t>
            </a:r>
            <a:r>
              <a:rPr lang="en-US" sz="1200" b="0" i="0" u="none" strike="noStrike" kern="1200" baseline="0" dirty="0" err="1" smtClean="0">
                <a:solidFill>
                  <a:schemeClr val="tx1"/>
                </a:solidFill>
                <a:latin typeface="+mn-lt"/>
                <a:ea typeface="+mn-ea"/>
                <a:cs typeface="+mn-cs"/>
              </a:rPr>
              <a:t>Churakova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Sidorova</a:t>
            </a:r>
            <a:r>
              <a:rPr lang="en-US" sz="1200" b="0" i="0" u="none" strike="noStrike" kern="1200" baseline="0" dirty="0" smtClean="0">
                <a:solidFill>
                  <a:schemeClr val="tx1"/>
                </a:solidFill>
                <a:latin typeface="+mn-lt"/>
                <a:ea typeface="+mn-ea"/>
                <a:cs typeface="+mn-cs"/>
              </a:rPr>
              <a:t>)1,2,3,4, M. Saurer</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R.T.W. Siegwolf</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M.V. Bryukhanova4,6, T. Boettger5, M.M. Naurzbaev4,</a:t>
            </a:r>
          </a:p>
          <a:p>
            <a:r>
              <a:rPr lang="en-US" sz="1200" b="0" i="0" u="none" strike="noStrike" kern="1200" baseline="0" dirty="0" smtClean="0">
                <a:solidFill>
                  <a:schemeClr val="tx1"/>
                </a:solidFill>
                <a:latin typeface="+mn-lt"/>
                <a:ea typeface="+mn-ea"/>
                <a:cs typeface="+mn-cs"/>
              </a:rPr>
              <a:t>V.S. Myglan6, O.V. Naumova4,6, D.V. Ovchinnikov4, M. Stoffel1,7, E.A. Vaganov4,6 and M.K. Hughes8</a:t>
            </a:r>
          </a:p>
          <a:p>
            <a:endParaRPr lang="de-CH"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1Dendrolab.ch, University of Bern, Switzerland</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Paul </a:t>
            </a:r>
            <a:r>
              <a:rPr lang="en-US" sz="1200" b="0" i="0" u="none" strike="noStrike" kern="1200" baseline="0" dirty="0" err="1" smtClean="0">
                <a:solidFill>
                  <a:schemeClr val="tx1"/>
                </a:solidFill>
                <a:latin typeface="+mn-lt"/>
                <a:ea typeface="+mn-ea"/>
                <a:cs typeface="+mn-cs"/>
              </a:rPr>
              <a:t>Scherrer</a:t>
            </a:r>
            <a:r>
              <a:rPr lang="en-US" sz="1200" b="0" i="0" u="none" strike="noStrike" kern="1200" baseline="0" dirty="0" smtClean="0">
                <a:solidFill>
                  <a:schemeClr val="tx1"/>
                </a:solidFill>
                <a:latin typeface="+mn-lt"/>
                <a:ea typeface="+mn-ea"/>
                <a:cs typeface="+mn-cs"/>
              </a:rPr>
              <a:t> Institute, </a:t>
            </a:r>
            <a:r>
              <a:rPr lang="en-US" sz="1200" b="0" i="0" u="none" strike="noStrike" kern="1200" baseline="0" dirty="0" err="1" smtClean="0">
                <a:solidFill>
                  <a:schemeClr val="tx1"/>
                </a:solidFill>
                <a:latin typeface="+mn-lt"/>
                <a:ea typeface="+mn-ea"/>
                <a:cs typeface="+mn-cs"/>
              </a:rPr>
              <a:t>Villigen</a:t>
            </a:r>
            <a:r>
              <a:rPr lang="en-US" sz="1200" b="0" i="0" u="none" strike="noStrike" kern="1200" baseline="0" dirty="0" smtClean="0">
                <a:solidFill>
                  <a:schemeClr val="tx1"/>
                </a:solidFill>
                <a:latin typeface="+mn-lt"/>
                <a:ea typeface="+mn-ea"/>
                <a:cs typeface="+mn-cs"/>
              </a:rPr>
              <a:t>, Switzerland</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Institute of Terrestrial Ecosystem, ETH </a:t>
            </a:r>
            <a:r>
              <a:rPr lang="en-US" sz="1200" b="0" i="0" u="none" strike="noStrike" kern="1200" baseline="0" dirty="0" err="1" smtClean="0">
                <a:solidFill>
                  <a:schemeClr val="tx1"/>
                </a:solidFill>
                <a:latin typeface="+mn-lt"/>
                <a:ea typeface="+mn-ea"/>
                <a:cs typeface="+mn-cs"/>
              </a:rPr>
              <a:t>Zürich</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Switzerland</a:t>
            </a:r>
          </a:p>
          <a:p>
            <a:r>
              <a:rPr lang="en-US" sz="1200" b="0" i="0" u="none" strike="noStrike" kern="1200" baseline="0" dirty="0" smtClean="0">
                <a:solidFill>
                  <a:schemeClr val="tx1"/>
                </a:solidFill>
                <a:latin typeface="+mn-lt"/>
                <a:ea typeface="+mn-ea"/>
                <a:cs typeface="+mn-cs"/>
              </a:rPr>
              <a:t>4V.N. </a:t>
            </a:r>
            <a:r>
              <a:rPr lang="en-US" sz="1200" b="0" i="0" u="none" strike="noStrike" kern="1200" baseline="0" dirty="0" err="1" smtClean="0">
                <a:solidFill>
                  <a:schemeClr val="tx1"/>
                </a:solidFill>
                <a:latin typeface="+mn-lt"/>
                <a:ea typeface="+mn-ea"/>
                <a:cs typeface="+mn-cs"/>
              </a:rPr>
              <a:t>Sukachev</a:t>
            </a:r>
            <a:r>
              <a:rPr lang="en-US" sz="1200" b="0" i="0" u="none" strike="noStrike" kern="1200" baseline="0" dirty="0" smtClean="0">
                <a:solidFill>
                  <a:schemeClr val="tx1"/>
                </a:solidFill>
                <a:latin typeface="+mn-lt"/>
                <a:ea typeface="+mn-ea"/>
                <a:cs typeface="+mn-cs"/>
              </a:rPr>
              <a:t> Institute of Forest SB RAS, Krasnoyarsk,</a:t>
            </a:r>
          </a:p>
          <a:p>
            <a:r>
              <a:rPr lang="en-US" sz="1200" b="0" i="0" u="none" strike="noStrike" kern="1200" baseline="0" dirty="0" smtClean="0">
                <a:solidFill>
                  <a:schemeClr val="tx1"/>
                </a:solidFill>
                <a:latin typeface="+mn-lt"/>
                <a:ea typeface="+mn-ea"/>
                <a:cs typeface="+mn-cs"/>
              </a:rPr>
              <a:t>Russia</a:t>
            </a:r>
          </a:p>
          <a:p>
            <a:r>
              <a:rPr lang="en-US" sz="1200" b="0" i="0" u="none" strike="noStrike" kern="1200" baseline="0" dirty="0" smtClean="0">
                <a:solidFill>
                  <a:schemeClr val="tx1"/>
                </a:solidFill>
                <a:latin typeface="+mn-lt"/>
                <a:ea typeface="+mn-ea"/>
                <a:cs typeface="+mn-cs"/>
              </a:rPr>
              <a:t>5Helmholz </a:t>
            </a:r>
            <a:r>
              <a:rPr lang="en-US" sz="1200" b="0" i="0" u="none" strike="noStrike" kern="1200" baseline="0" dirty="0" err="1" smtClean="0">
                <a:solidFill>
                  <a:schemeClr val="tx1"/>
                </a:solidFill>
                <a:latin typeface="+mn-lt"/>
                <a:ea typeface="+mn-ea"/>
                <a:cs typeface="+mn-cs"/>
              </a:rPr>
              <a:t>Zentrum</a:t>
            </a:r>
            <a:r>
              <a:rPr lang="en-US" sz="1200" b="0" i="0" u="none" strike="noStrike" kern="1200" baseline="0" dirty="0" smtClean="0">
                <a:solidFill>
                  <a:schemeClr val="tx1"/>
                </a:solidFill>
                <a:latin typeface="+mn-lt"/>
                <a:ea typeface="+mn-ea"/>
                <a:cs typeface="+mn-cs"/>
              </a:rPr>
              <a:t>, Halle/Saale, Germany</a:t>
            </a:r>
          </a:p>
          <a:p>
            <a:r>
              <a:rPr lang="en-US" sz="1200" b="0" i="0" u="none" strike="noStrike" kern="1200" baseline="0" dirty="0" smtClean="0">
                <a:solidFill>
                  <a:schemeClr val="tx1"/>
                </a:solidFill>
                <a:latin typeface="+mn-lt"/>
                <a:ea typeface="+mn-ea"/>
                <a:cs typeface="+mn-cs"/>
              </a:rPr>
              <a:t>6Siberian Federal University, Krasnoyarsk, Russia</a:t>
            </a:r>
          </a:p>
          <a:p>
            <a:r>
              <a:rPr lang="en-US" sz="1200" b="0" i="0" u="none" strike="noStrike" kern="1200" baseline="0" dirty="0" smtClean="0">
                <a:solidFill>
                  <a:schemeClr val="tx1"/>
                </a:solidFill>
                <a:latin typeface="+mn-lt"/>
                <a:ea typeface="+mn-ea"/>
                <a:cs typeface="+mn-cs"/>
              </a:rPr>
              <a:t>7Institute for Environmental Sciences, University of</a:t>
            </a:r>
          </a:p>
          <a:p>
            <a:r>
              <a:rPr lang="en-US" sz="1200" b="0" i="0" u="none" strike="noStrike" kern="1200" baseline="0" dirty="0" smtClean="0">
                <a:solidFill>
                  <a:schemeClr val="tx1"/>
                </a:solidFill>
                <a:latin typeface="+mn-lt"/>
                <a:ea typeface="+mn-ea"/>
                <a:cs typeface="+mn-cs"/>
              </a:rPr>
              <a:t>Geneva, Switzerland</a:t>
            </a:r>
          </a:p>
          <a:p>
            <a:r>
              <a:rPr lang="en-US" sz="1200" b="0" i="0" u="none" strike="noStrike" kern="1200" baseline="0" dirty="0" smtClean="0">
                <a:solidFill>
                  <a:schemeClr val="tx1"/>
                </a:solidFill>
                <a:latin typeface="+mn-lt"/>
                <a:ea typeface="+mn-ea"/>
                <a:cs typeface="+mn-cs"/>
              </a:rPr>
              <a:t>8Laboratory of Tree-Ring Research, University of</a:t>
            </a:r>
          </a:p>
          <a:p>
            <a:r>
              <a:rPr lang="en-US" sz="1200" b="0" i="0" u="none" strike="noStrike" kern="1200" baseline="0" dirty="0" smtClean="0">
                <a:solidFill>
                  <a:schemeClr val="tx1"/>
                </a:solidFill>
                <a:latin typeface="+mn-lt"/>
                <a:ea typeface="+mn-ea"/>
                <a:cs typeface="+mn-cs"/>
              </a:rPr>
              <a:t>Arizona, Tucson,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Olga </a:t>
            </a:r>
            <a:r>
              <a:rPr lang="en-US" sz="1200" b="0" i="0" u="none" strike="noStrike" kern="1200" baseline="0" dirty="0" err="1" smtClean="0">
                <a:solidFill>
                  <a:schemeClr val="tx1"/>
                </a:solidFill>
                <a:latin typeface="+mn-lt"/>
                <a:ea typeface="+mn-ea"/>
                <a:cs typeface="+mn-cs"/>
              </a:rPr>
              <a:t>Churakova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Sidorova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olga.churakova@geo.unibe.ch</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20</a:t>
            </a:fld>
            <a:endParaRPr lang="en-US" dirty="0"/>
          </a:p>
        </p:txBody>
      </p:sp>
    </p:spTree>
    <p:extLst>
      <p:ext uri="{BB962C8B-B14F-4D97-AF65-F5344CB8AC3E}">
        <p14:creationId xmlns:p14="http://schemas.microsoft.com/office/powerpoint/2010/main" val="169747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The PAGES science is embedded in a universe of opportunities for collaborations with the potential to enrich the diversity of research, impact of outreach, level of funding, and other aspects of the implementation of PAGES’ agenda.</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Transition accomplished New setting and new structure of PAGES</a:t>
            </a:r>
          </a:p>
          <a:p>
            <a:r>
              <a:rPr lang="en-US" sz="1200" b="0" i="0" u="none" strike="noStrike" kern="1200" baseline="0" dirty="0" smtClean="0">
                <a:solidFill>
                  <a:schemeClr val="tx1"/>
                </a:solidFill>
                <a:latin typeface="+mn-lt"/>
                <a:ea typeface="+mn-ea"/>
                <a:cs typeface="+mn-cs"/>
              </a:rPr>
              <a:t>Thorsten Kiefer1, H. Fischer</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A. Mix</a:t>
            </a:r>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S. Fritz4, L. von Gunten5 and L. Goodwin5</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1PAGES International Project Office, Bern, Switzerland,</a:t>
            </a:r>
          </a:p>
          <a:p>
            <a:r>
              <a:rPr lang="en-US" sz="1200" b="0" i="0" u="none" strike="noStrike" kern="1200" baseline="0" dirty="0" smtClean="0">
                <a:solidFill>
                  <a:schemeClr val="tx1"/>
                </a:solidFill>
                <a:latin typeface="+mn-lt"/>
                <a:ea typeface="+mn-ea"/>
                <a:cs typeface="+mn-cs"/>
              </a:rPr>
              <a:t>now at Future Earth Global Hub, Paris, France</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Climate and Environmental Physics, University of</a:t>
            </a:r>
          </a:p>
          <a:p>
            <a:r>
              <a:rPr lang="en-US" sz="1200" b="0" i="0" u="none" strike="noStrike" kern="1200" baseline="0" dirty="0" smtClean="0">
                <a:solidFill>
                  <a:schemeClr val="tx1"/>
                </a:solidFill>
                <a:latin typeface="+mn-lt"/>
                <a:ea typeface="+mn-ea"/>
                <a:cs typeface="+mn-cs"/>
              </a:rPr>
              <a:t>Bern, Switzerland</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College of Earth, Ocean, and Atmospheric Sciences,</a:t>
            </a:r>
          </a:p>
          <a:p>
            <a:r>
              <a:rPr lang="en-US" sz="1200" b="0" i="0" u="none" strike="noStrike" kern="1200" baseline="0" dirty="0" smtClean="0">
                <a:solidFill>
                  <a:schemeClr val="tx1"/>
                </a:solidFill>
                <a:latin typeface="+mn-lt"/>
                <a:ea typeface="+mn-ea"/>
                <a:cs typeface="+mn-cs"/>
              </a:rPr>
              <a:t>Oregon State University, Corvallis, USA</a:t>
            </a:r>
          </a:p>
          <a:p>
            <a:r>
              <a:rPr lang="en-US" sz="1200" b="0" i="0" u="none" strike="noStrike" kern="1200" baseline="0" dirty="0" smtClean="0">
                <a:solidFill>
                  <a:schemeClr val="tx1"/>
                </a:solidFill>
                <a:latin typeface="+mn-lt"/>
                <a:ea typeface="+mn-ea"/>
                <a:cs typeface="+mn-cs"/>
              </a:rPr>
              <a:t>4Department of Earth and Atmospheric Sciences,</a:t>
            </a:r>
          </a:p>
          <a:p>
            <a:r>
              <a:rPr lang="en-US" sz="1200" b="0" i="0" u="none" strike="noStrike" kern="1200" baseline="0" dirty="0" smtClean="0">
                <a:solidFill>
                  <a:schemeClr val="tx1"/>
                </a:solidFill>
                <a:latin typeface="+mn-lt"/>
                <a:ea typeface="+mn-ea"/>
                <a:cs typeface="+mn-cs"/>
              </a:rPr>
              <a:t>University of Nebraska, Lincoln, USA</a:t>
            </a:r>
          </a:p>
          <a:p>
            <a:r>
              <a:rPr lang="en-US" sz="1200" b="0" i="0" u="none" strike="noStrike" kern="1200" baseline="0" dirty="0" smtClean="0">
                <a:solidFill>
                  <a:schemeClr val="tx1"/>
                </a:solidFill>
                <a:latin typeface="+mn-lt"/>
                <a:ea typeface="+mn-ea"/>
                <a:cs typeface="+mn-cs"/>
              </a:rPr>
              <a:t>5PAGES International Project Office, Bern, Switzerland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PAGES IPO: </a:t>
            </a:r>
            <a:r>
              <a:rPr lang="en-US" sz="1200" b="0" i="0" u="none" strike="noStrike" kern="1200" baseline="0" dirty="0" err="1" smtClean="0">
                <a:solidFill>
                  <a:schemeClr val="tx1"/>
                </a:solidFill>
                <a:latin typeface="+mn-lt"/>
                <a:ea typeface="+mn-ea"/>
                <a:cs typeface="+mn-cs"/>
              </a:rPr>
              <a:t>pages@pages.unibe.ch</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a:t>
            </a:fld>
            <a:endParaRPr lang="en-US" dirty="0"/>
          </a:p>
        </p:txBody>
      </p:sp>
    </p:spTree>
    <p:extLst>
      <p:ext uri="{BB962C8B-B14F-4D97-AF65-F5344CB8AC3E}">
        <p14:creationId xmlns:p14="http://schemas.microsoft.com/office/powerpoint/2010/main" val="1485972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Normalized by 3-year smoothed δ13C (green), δ18O (blue), tree-ring width index (black), and cell wall</a:t>
            </a:r>
          </a:p>
          <a:p>
            <a:r>
              <a:rPr lang="en-US" sz="1200" b="0" i="0" u="none" strike="noStrike" kern="1200" baseline="0" dirty="0" smtClean="0">
                <a:solidFill>
                  <a:schemeClr val="tx1"/>
                </a:solidFill>
                <a:latin typeface="+mn-lt"/>
                <a:ea typeface="+mn-ea"/>
                <a:cs typeface="+mn-cs"/>
              </a:rPr>
              <a:t>thickness (pink) chronologies for the three study regions (A) Yakutia (YAK), (B) </a:t>
            </a:r>
            <a:r>
              <a:rPr lang="en-US" sz="1200" b="0" i="0" u="none" strike="noStrike" kern="1200" baseline="0" dirty="0" err="1" smtClean="0">
                <a:solidFill>
                  <a:schemeClr val="tx1"/>
                </a:solidFill>
                <a:latin typeface="+mn-lt"/>
                <a:ea typeface="+mn-ea"/>
                <a:cs typeface="+mn-cs"/>
              </a:rPr>
              <a:t>Taymir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Penninsula</a:t>
            </a:r>
            <a:r>
              <a:rPr lang="en-US" sz="1200" b="0" i="0" u="none" strike="noStrike" kern="1200" baseline="0" dirty="0" smtClean="0">
                <a:solidFill>
                  <a:schemeClr val="tx1"/>
                </a:solidFill>
                <a:latin typeface="+mn-lt"/>
                <a:ea typeface="+mn-ea"/>
                <a:cs typeface="+mn-cs"/>
              </a:rPr>
              <a:t> (TAY), and (C)</a:t>
            </a:r>
          </a:p>
          <a:p>
            <a:r>
              <a:rPr lang="en-US" sz="1200" b="0" i="0" u="none" strike="noStrike" kern="1200" baseline="0" smtClean="0">
                <a:solidFill>
                  <a:schemeClr val="tx1"/>
                </a:solidFill>
                <a:latin typeface="+mn-lt"/>
                <a:ea typeface="+mn-ea"/>
                <a:cs typeface="+mn-cs"/>
              </a:rPr>
              <a:t>Russian Altai (ALT).</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Siberian trees: Eyewitnesses to the volcanic event of AD 536</a:t>
            </a:r>
          </a:p>
          <a:p>
            <a:r>
              <a:rPr lang="en-US" sz="1200" b="0" i="0" u="none" strike="noStrike" kern="1200" baseline="0" dirty="0" smtClean="0">
                <a:solidFill>
                  <a:schemeClr val="tx1"/>
                </a:solidFill>
                <a:latin typeface="+mn-lt"/>
                <a:ea typeface="+mn-ea"/>
                <a:cs typeface="+mn-cs"/>
              </a:rPr>
              <a:t>Olga V. </a:t>
            </a:r>
            <a:r>
              <a:rPr lang="en-US" sz="1200" b="0" i="0" u="none" strike="noStrike" kern="1200" baseline="0" dirty="0" err="1" smtClean="0">
                <a:solidFill>
                  <a:schemeClr val="tx1"/>
                </a:solidFill>
                <a:latin typeface="+mn-lt"/>
                <a:ea typeface="+mn-ea"/>
                <a:cs typeface="+mn-cs"/>
              </a:rPr>
              <a:t>Churakova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Sidorova</a:t>
            </a:r>
            <a:r>
              <a:rPr lang="en-US" sz="1200" b="0" i="0" u="none" strike="noStrike" kern="1200" baseline="0" dirty="0" smtClean="0">
                <a:solidFill>
                  <a:schemeClr val="tx1"/>
                </a:solidFill>
                <a:latin typeface="+mn-lt"/>
                <a:ea typeface="+mn-ea"/>
                <a:cs typeface="+mn-cs"/>
              </a:rPr>
              <a:t>)1,2,3,4, M. Saurer</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R.T.W. Siegwolf</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M.V. Bryukhanova4,6, T. Boettger5, M.M. Naurzbaev4,</a:t>
            </a:r>
          </a:p>
          <a:p>
            <a:r>
              <a:rPr lang="en-US" sz="1200" b="0" i="0" u="none" strike="noStrike" kern="1200" baseline="0" dirty="0" smtClean="0">
                <a:solidFill>
                  <a:schemeClr val="tx1"/>
                </a:solidFill>
                <a:latin typeface="+mn-lt"/>
                <a:ea typeface="+mn-ea"/>
                <a:cs typeface="+mn-cs"/>
              </a:rPr>
              <a:t>V.S. Myglan6, O.V. Naumova4,6, D.V. Ovchinnikov4, M. Stoffel1,7, E.A. Vaganov4,6 and M.K. Hughes8</a:t>
            </a:r>
          </a:p>
          <a:p>
            <a:endParaRPr lang="de-CH"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1Dendrolab.ch, University of Bern, Switzerland</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Paul </a:t>
            </a:r>
            <a:r>
              <a:rPr lang="en-US" sz="1200" b="0" i="0" u="none" strike="noStrike" kern="1200" baseline="0" dirty="0" err="1" smtClean="0">
                <a:solidFill>
                  <a:schemeClr val="tx1"/>
                </a:solidFill>
                <a:latin typeface="+mn-lt"/>
                <a:ea typeface="+mn-ea"/>
                <a:cs typeface="+mn-cs"/>
              </a:rPr>
              <a:t>Scherrer</a:t>
            </a:r>
            <a:r>
              <a:rPr lang="en-US" sz="1200" b="0" i="0" u="none" strike="noStrike" kern="1200" baseline="0" dirty="0" smtClean="0">
                <a:solidFill>
                  <a:schemeClr val="tx1"/>
                </a:solidFill>
                <a:latin typeface="+mn-lt"/>
                <a:ea typeface="+mn-ea"/>
                <a:cs typeface="+mn-cs"/>
              </a:rPr>
              <a:t> Institute, </a:t>
            </a:r>
            <a:r>
              <a:rPr lang="en-US" sz="1200" b="0" i="0" u="none" strike="noStrike" kern="1200" baseline="0" dirty="0" err="1" smtClean="0">
                <a:solidFill>
                  <a:schemeClr val="tx1"/>
                </a:solidFill>
                <a:latin typeface="+mn-lt"/>
                <a:ea typeface="+mn-ea"/>
                <a:cs typeface="+mn-cs"/>
              </a:rPr>
              <a:t>Villigen</a:t>
            </a:r>
            <a:r>
              <a:rPr lang="en-US" sz="1200" b="0" i="0" u="none" strike="noStrike" kern="1200" baseline="0" dirty="0" smtClean="0">
                <a:solidFill>
                  <a:schemeClr val="tx1"/>
                </a:solidFill>
                <a:latin typeface="+mn-lt"/>
                <a:ea typeface="+mn-ea"/>
                <a:cs typeface="+mn-cs"/>
              </a:rPr>
              <a:t>, Switzerland</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Institute of Terrestrial Ecosystem, ETH </a:t>
            </a:r>
            <a:r>
              <a:rPr lang="en-US" sz="1200" b="0" i="0" u="none" strike="noStrike" kern="1200" baseline="0" dirty="0" err="1" smtClean="0">
                <a:solidFill>
                  <a:schemeClr val="tx1"/>
                </a:solidFill>
                <a:latin typeface="+mn-lt"/>
                <a:ea typeface="+mn-ea"/>
                <a:cs typeface="+mn-cs"/>
              </a:rPr>
              <a:t>Zürich</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Switzerland</a:t>
            </a:r>
          </a:p>
          <a:p>
            <a:r>
              <a:rPr lang="en-US" sz="1200" b="0" i="0" u="none" strike="noStrike" kern="1200" baseline="0" dirty="0" smtClean="0">
                <a:solidFill>
                  <a:schemeClr val="tx1"/>
                </a:solidFill>
                <a:latin typeface="+mn-lt"/>
                <a:ea typeface="+mn-ea"/>
                <a:cs typeface="+mn-cs"/>
              </a:rPr>
              <a:t>4V.N. </a:t>
            </a:r>
            <a:r>
              <a:rPr lang="en-US" sz="1200" b="0" i="0" u="none" strike="noStrike" kern="1200" baseline="0" dirty="0" err="1" smtClean="0">
                <a:solidFill>
                  <a:schemeClr val="tx1"/>
                </a:solidFill>
                <a:latin typeface="+mn-lt"/>
                <a:ea typeface="+mn-ea"/>
                <a:cs typeface="+mn-cs"/>
              </a:rPr>
              <a:t>Sukachev</a:t>
            </a:r>
            <a:r>
              <a:rPr lang="en-US" sz="1200" b="0" i="0" u="none" strike="noStrike" kern="1200" baseline="0" dirty="0" smtClean="0">
                <a:solidFill>
                  <a:schemeClr val="tx1"/>
                </a:solidFill>
                <a:latin typeface="+mn-lt"/>
                <a:ea typeface="+mn-ea"/>
                <a:cs typeface="+mn-cs"/>
              </a:rPr>
              <a:t> Institute of Forest SB RAS, Krasnoyarsk,</a:t>
            </a:r>
          </a:p>
          <a:p>
            <a:r>
              <a:rPr lang="en-US" sz="1200" b="0" i="0" u="none" strike="noStrike" kern="1200" baseline="0" dirty="0" smtClean="0">
                <a:solidFill>
                  <a:schemeClr val="tx1"/>
                </a:solidFill>
                <a:latin typeface="+mn-lt"/>
                <a:ea typeface="+mn-ea"/>
                <a:cs typeface="+mn-cs"/>
              </a:rPr>
              <a:t>Russia</a:t>
            </a:r>
          </a:p>
          <a:p>
            <a:r>
              <a:rPr lang="en-US" sz="1200" b="0" i="0" u="none" strike="noStrike" kern="1200" baseline="0" dirty="0" smtClean="0">
                <a:solidFill>
                  <a:schemeClr val="tx1"/>
                </a:solidFill>
                <a:latin typeface="+mn-lt"/>
                <a:ea typeface="+mn-ea"/>
                <a:cs typeface="+mn-cs"/>
              </a:rPr>
              <a:t>5Helmholz </a:t>
            </a:r>
            <a:r>
              <a:rPr lang="en-US" sz="1200" b="0" i="0" u="none" strike="noStrike" kern="1200" baseline="0" dirty="0" err="1" smtClean="0">
                <a:solidFill>
                  <a:schemeClr val="tx1"/>
                </a:solidFill>
                <a:latin typeface="+mn-lt"/>
                <a:ea typeface="+mn-ea"/>
                <a:cs typeface="+mn-cs"/>
              </a:rPr>
              <a:t>Zentrum</a:t>
            </a:r>
            <a:r>
              <a:rPr lang="en-US" sz="1200" b="0" i="0" u="none" strike="noStrike" kern="1200" baseline="0" dirty="0" smtClean="0">
                <a:solidFill>
                  <a:schemeClr val="tx1"/>
                </a:solidFill>
                <a:latin typeface="+mn-lt"/>
                <a:ea typeface="+mn-ea"/>
                <a:cs typeface="+mn-cs"/>
              </a:rPr>
              <a:t>, Halle/Saale, Germany</a:t>
            </a:r>
          </a:p>
          <a:p>
            <a:r>
              <a:rPr lang="en-US" sz="1200" b="0" i="0" u="none" strike="noStrike" kern="1200" baseline="0" dirty="0" smtClean="0">
                <a:solidFill>
                  <a:schemeClr val="tx1"/>
                </a:solidFill>
                <a:latin typeface="+mn-lt"/>
                <a:ea typeface="+mn-ea"/>
                <a:cs typeface="+mn-cs"/>
              </a:rPr>
              <a:t>6Siberian Federal University, Krasnoyarsk, Russia</a:t>
            </a:r>
          </a:p>
          <a:p>
            <a:r>
              <a:rPr lang="en-US" sz="1200" b="0" i="0" u="none" strike="noStrike" kern="1200" baseline="0" dirty="0" smtClean="0">
                <a:solidFill>
                  <a:schemeClr val="tx1"/>
                </a:solidFill>
                <a:latin typeface="+mn-lt"/>
                <a:ea typeface="+mn-ea"/>
                <a:cs typeface="+mn-cs"/>
              </a:rPr>
              <a:t>7Institute for Environmental Sciences, University of</a:t>
            </a:r>
          </a:p>
          <a:p>
            <a:r>
              <a:rPr lang="en-US" sz="1200" b="0" i="0" u="none" strike="noStrike" kern="1200" baseline="0" dirty="0" smtClean="0">
                <a:solidFill>
                  <a:schemeClr val="tx1"/>
                </a:solidFill>
                <a:latin typeface="+mn-lt"/>
                <a:ea typeface="+mn-ea"/>
                <a:cs typeface="+mn-cs"/>
              </a:rPr>
              <a:t>Geneva, Switzerland</a:t>
            </a:r>
          </a:p>
          <a:p>
            <a:r>
              <a:rPr lang="en-US" sz="1200" b="0" i="0" u="none" strike="noStrike" kern="1200" baseline="0" dirty="0" smtClean="0">
                <a:solidFill>
                  <a:schemeClr val="tx1"/>
                </a:solidFill>
                <a:latin typeface="+mn-lt"/>
                <a:ea typeface="+mn-ea"/>
                <a:cs typeface="+mn-cs"/>
              </a:rPr>
              <a:t>8Laboratory of Tree-Ring Research, University of</a:t>
            </a:r>
          </a:p>
          <a:p>
            <a:r>
              <a:rPr lang="en-US" sz="1200" b="0" i="0" u="none" strike="noStrike" kern="1200" baseline="0" dirty="0" smtClean="0">
                <a:solidFill>
                  <a:schemeClr val="tx1"/>
                </a:solidFill>
                <a:latin typeface="+mn-lt"/>
                <a:ea typeface="+mn-ea"/>
                <a:cs typeface="+mn-cs"/>
              </a:rPr>
              <a:t>Arizona, Tucson,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Olga </a:t>
            </a:r>
            <a:r>
              <a:rPr lang="en-US" sz="1200" b="0" i="0" u="none" strike="noStrike" kern="1200" baseline="0" dirty="0" err="1" smtClean="0">
                <a:solidFill>
                  <a:schemeClr val="tx1"/>
                </a:solidFill>
                <a:latin typeface="+mn-lt"/>
                <a:ea typeface="+mn-ea"/>
                <a:cs typeface="+mn-cs"/>
              </a:rPr>
              <a:t>Churakova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Sidorova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olga.churakova@geo.unibe.ch</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21</a:t>
            </a:fld>
            <a:endParaRPr lang="en-US" dirty="0"/>
          </a:p>
        </p:txBody>
      </p:sp>
    </p:spTree>
    <p:extLst>
      <p:ext uri="{BB962C8B-B14F-4D97-AF65-F5344CB8AC3E}">
        <p14:creationId xmlns:p14="http://schemas.microsoft.com/office/powerpoint/2010/main" val="37163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Last millennium climate forcing and modeled global mean annual temperature response. (A) Two time series of global annual radiative forcing estimated by scaling</a:t>
            </a:r>
          </a:p>
          <a:p>
            <a:r>
              <a:rPr lang="en-US" sz="1200" b="0" i="0" u="none" strike="noStrike" kern="1200" baseline="0" dirty="0" smtClean="0">
                <a:solidFill>
                  <a:schemeClr val="tx1"/>
                </a:solidFill>
                <a:latin typeface="+mn-lt"/>
                <a:ea typeface="+mn-ea"/>
                <a:cs typeface="+mn-cs"/>
              </a:rPr>
              <a:t>global sulfate loading (GRA: Gao et al. 2008 and CEA: Crowley et al. 2008 &amp; Crowley and </a:t>
            </a:r>
            <a:r>
              <a:rPr lang="en-US" sz="1200" b="0" i="0" u="none" strike="noStrike" kern="1200" baseline="0" dirty="0" err="1" smtClean="0">
                <a:solidFill>
                  <a:schemeClr val="tx1"/>
                </a:solidFill>
                <a:latin typeface="+mn-lt"/>
                <a:ea typeface="+mn-ea"/>
                <a:cs typeface="+mn-cs"/>
              </a:rPr>
              <a:t>Untermann</a:t>
            </a:r>
            <a:r>
              <a:rPr lang="en-US" sz="1200" b="0" i="0" u="none" strike="noStrike" kern="1200" baseline="0" dirty="0" smtClean="0">
                <a:solidFill>
                  <a:schemeClr val="tx1"/>
                </a:solidFill>
                <a:latin typeface="+mn-lt"/>
                <a:ea typeface="+mn-ea"/>
                <a:cs typeface="+mn-cs"/>
              </a:rPr>
              <a:t> 2013) via aerosol optical depth (Schmidt et al. 2012, light lines) and a</a:t>
            </a:r>
          </a:p>
          <a:p>
            <a:r>
              <a:rPr lang="en-US" sz="1200" b="0" i="0" u="none" strike="noStrike" kern="1200" baseline="0" dirty="0" smtClean="0">
                <a:solidFill>
                  <a:schemeClr val="tx1"/>
                </a:solidFill>
                <a:latin typeface="+mn-lt"/>
                <a:ea typeface="+mn-ea"/>
                <a:cs typeface="+mn-cs"/>
              </a:rPr>
              <a:t>10-year Gaussian smooth through these values (thick lines). (B) The full range of estimated PMIP3 annual total solar irradiance (TSI) anomalies (excluding those of Shapiro</a:t>
            </a:r>
          </a:p>
          <a:p>
            <a:r>
              <a:rPr lang="en-US" sz="1200" b="0" i="0" u="none" strike="noStrike" kern="1200" baseline="0" dirty="0" smtClean="0">
                <a:solidFill>
                  <a:schemeClr val="tx1"/>
                </a:solidFill>
                <a:latin typeface="+mn-lt"/>
                <a:ea typeface="+mn-ea"/>
                <a:cs typeface="+mn-cs"/>
              </a:rPr>
              <a:t>et al. 2011) relative to a 1976-2006 baseline (Schmidt et al. 2012). (C) Global mean annual average surface air temperature response in the GISS-E2 last millennium (CMIP5)</a:t>
            </a:r>
          </a:p>
          <a:p>
            <a:r>
              <a:rPr lang="en-US" sz="1200" b="0" i="0" u="none" strike="noStrike" kern="1200" baseline="0" dirty="0" smtClean="0">
                <a:solidFill>
                  <a:schemeClr val="tx1"/>
                </a:solidFill>
                <a:latin typeface="+mn-lt"/>
                <a:ea typeface="+mn-ea"/>
                <a:cs typeface="+mn-cs"/>
              </a:rPr>
              <a:t>experiment forced with given anthropogenic land use (</a:t>
            </a:r>
            <a:r>
              <a:rPr lang="en-US" sz="1200" b="0" i="0" u="none" strike="noStrike" kern="1200" baseline="0" dirty="0" err="1" smtClean="0">
                <a:solidFill>
                  <a:schemeClr val="tx1"/>
                </a:solidFill>
                <a:latin typeface="+mn-lt"/>
                <a:ea typeface="+mn-ea"/>
                <a:cs typeface="+mn-cs"/>
              </a:rPr>
              <a:t>Pongratz</a:t>
            </a:r>
            <a:r>
              <a:rPr lang="en-US" sz="1200" b="0" i="0" u="none" strike="noStrike" kern="1200" baseline="0" dirty="0" smtClean="0">
                <a:solidFill>
                  <a:schemeClr val="tx1"/>
                </a:solidFill>
                <a:latin typeface="+mn-lt"/>
                <a:ea typeface="+mn-ea"/>
                <a:cs typeface="+mn-cs"/>
              </a:rPr>
              <a:t> et al. 2008), solar variability (</a:t>
            </a:r>
            <a:r>
              <a:rPr lang="en-US" sz="1200" b="0" i="0" u="none" strike="noStrike" kern="1200" baseline="0" dirty="0" err="1" smtClean="0">
                <a:solidFill>
                  <a:schemeClr val="tx1"/>
                </a:solidFill>
                <a:latin typeface="+mn-lt"/>
                <a:ea typeface="+mn-ea"/>
                <a:cs typeface="+mn-cs"/>
              </a:rPr>
              <a:t>Steinhilber</a:t>
            </a:r>
            <a:r>
              <a:rPr lang="en-US" sz="1200" b="0" i="0" u="none" strike="noStrike" kern="1200" baseline="0" dirty="0" smtClean="0">
                <a:solidFill>
                  <a:schemeClr val="tx1"/>
                </a:solidFill>
                <a:latin typeface="+mn-lt"/>
                <a:ea typeface="+mn-ea"/>
                <a:cs typeface="+mn-cs"/>
              </a:rPr>
              <a:t> et al. 2009), and with (Crowley and </a:t>
            </a:r>
            <a:r>
              <a:rPr lang="en-US" sz="1200" b="0" i="0" u="none" strike="noStrike" kern="1200" baseline="0" dirty="0" err="1" smtClean="0">
                <a:solidFill>
                  <a:schemeClr val="tx1"/>
                </a:solidFill>
                <a:latin typeface="+mn-lt"/>
                <a:ea typeface="+mn-ea"/>
                <a:cs typeface="+mn-cs"/>
              </a:rPr>
              <a:t>Unterman</a:t>
            </a:r>
            <a:r>
              <a:rPr lang="en-US" sz="1200" b="0" i="0" u="none" strike="noStrike" kern="1200" baseline="0" dirty="0" smtClean="0">
                <a:solidFill>
                  <a:schemeClr val="tx1"/>
                </a:solidFill>
                <a:latin typeface="+mn-lt"/>
                <a:ea typeface="+mn-ea"/>
                <a:cs typeface="+mn-cs"/>
              </a:rPr>
              <a:t> 2013) or without (red)</a:t>
            </a:r>
          </a:p>
          <a:p>
            <a:r>
              <a:rPr lang="en-US" sz="1200" b="0" i="0" u="none" strike="noStrike" kern="1200" baseline="0" dirty="0" smtClean="0">
                <a:solidFill>
                  <a:schemeClr val="tx1"/>
                </a:solidFill>
                <a:latin typeface="+mn-lt"/>
                <a:ea typeface="+mn-ea"/>
                <a:cs typeface="+mn-cs"/>
              </a:rPr>
              <a:t>volcanic forcing.</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Volcanic eruptions and climate</a:t>
            </a:r>
          </a:p>
          <a:p>
            <a:r>
              <a:rPr lang="en-US" sz="1200" b="0" i="0" u="none" strike="noStrike" kern="1200" baseline="0" dirty="0" smtClean="0">
                <a:solidFill>
                  <a:schemeClr val="tx1"/>
                </a:solidFill>
                <a:latin typeface="+mn-lt"/>
                <a:ea typeface="+mn-ea"/>
                <a:cs typeface="+mn-cs"/>
              </a:rPr>
              <a:t>Allegra N. LeGrande1 and Kevin J. Anchukaitis</a:t>
            </a:r>
            <a:r>
              <a:rPr lang="en-US" sz="1200" b="1" i="0" u="none" strike="noStrike" kern="1200" baseline="0" dirty="0" smtClean="0">
                <a:solidFill>
                  <a:schemeClr val="tx1"/>
                </a:solidFill>
                <a:latin typeface="+mn-lt"/>
                <a:ea typeface="+mn-ea"/>
                <a:cs typeface="+mn-cs"/>
              </a:rPr>
              <a:t>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1NASA Goddard Institute for Space Studies, New</a:t>
            </a:r>
          </a:p>
          <a:p>
            <a:r>
              <a:rPr lang="en-US" sz="1200" b="0" i="0" u="none" strike="noStrike" kern="1200" baseline="0" dirty="0" smtClean="0">
                <a:solidFill>
                  <a:schemeClr val="tx1"/>
                </a:solidFill>
                <a:latin typeface="+mn-lt"/>
                <a:ea typeface="+mn-ea"/>
                <a:cs typeface="+mn-cs"/>
              </a:rPr>
              <a:t>York, USA</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School of Geography and Development and</a:t>
            </a:r>
          </a:p>
          <a:p>
            <a:r>
              <a:rPr lang="en-US" sz="1200" b="0" i="0" u="none" strike="noStrike" kern="1200" baseline="0" dirty="0" smtClean="0">
                <a:solidFill>
                  <a:schemeClr val="tx1"/>
                </a:solidFill>
                <a:latin typeface="+mn-lt"/>
                <a:ea typeface="+mn-ea"/>
                <a:cs typeface="+mn-cs"/>
              </a:rPr>
              <a:t>Laboratory of Tree-Ring Research, University of</a:t>
            </a:r>
          </a:p>
          <a:p>
            <a:r>
              <a:rPr lang="en-US" sz="1200" b="0" i="0" u="none" strike="noStrike" kern="1200" baseline="0" dirty="0" smtClean="0">
                <a:solidFill>
                  <a:schemeClr val="tx1"/>
                </a:solidFill>
                <a:latin typeface="+mn-lt"/>
                <a:ea typeface="+mn-ea"/>
                <a:cs typeface="+mn-cs"/>
              </a:rPr>
              <a:t>Arizona, Tucson,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Allegra N. </a:t>
            </a:r>
            <a:r>
              <a:rPr lang="en-US" sz="1200" b="0" i="0" u="none" strike="noStrike" kern="1200" baseline="0" dirty="0" err="1" smtClean="0">
                <a:solidFill>
                  <a:schemeClr val="tx1"/>
                </a:solidFill>
                <a:latin typeface="+mn-lt"/>
                <a:ea typeface="+mn-ea"/>
                <a:cs typeface="+mn-cs"/>
              </a:rPr>
              <a:t>LeGrande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allegra.n.legrande@nasa.gov</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4</a:t>
            </a:fld>
            <a:endParaRPr lang="en-US" dirty="0"/>
          </a:p>
        </p:txBody>
      </p:sp>
    </p:spTree>
    <p:extLst>
      <p:ext uri="{BB962C8B-B14F-4D97-AF65-F5344CB8AC3E}">
        <p14:creationId xmlns:p14="http://schemas.microsoft.com/office/powerpoint/2010/main" val="579221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(A) Injection of ash and aerosols into the atmosphere; (B) ice core section from WAIS Divide (Antarctica)</a:t>
            </a:r>
          </a:p>
          <a:p>
            <a:r>
              <a:rPr lang="en-US" sz="1200" b="0" i="0" u="none" strike="noStrike" kern="1200" baseline="0" dirty="0" smtClean="0">
                <a:solidFill>
                  <a:schemeClr val="tx1"/>
                </a:solidFill>
                <a:latin typeface="+mn-lt"/>
                <a:ea typeface="+mn-ea"/>
                <a:cs typeface="+mn-cs"/>
              </a:rPr>
              <a:t>sticking out of the core barrel. High annual snowfall at this site enables individual annual layers to be identified and</a:t>
            </a:r>
          </a:p>
          <a:p>
            <a:r>
              <a:rPr lang="en-US" sz="1200" b="0" i="0" u="none" strike="noStrike" kern="1200" baseline="0" dirty="0" smtClean="0">
                <a:solidFill>
                  <a:schemeClr val="tx1"/>
                </a:solidFill>
                <a:latin typeface="+mn-lt"/>
                <a:ea typeface="+mn-ea"/>
                <a:cs typeface="+mn-cs"/>
              </a:rPr>
              <a:t>counted; (C) ice core section from TUNU (Greenland) that contains a record of volcanic sulfate aerosols; (D) the ice</a:t>
            </a:r>
          </a:p>
          <a:p>
            <a:r>
              <a:rPr lang="en-US" sz="1200" b="0" i="0" u="none" strike="noStrike" kern="1200" baseline="0" dirty="0" smtClean="0">
                <a:solidFill>
                  <a:schemeClr val="tx1"/>
                </a:solidFill>
                <a:latin typeface="+mn-lt"/>
                <a:ea typeface="+mn-ea"/>
                <a:cs typeface="+mn-cs"/>
              </a:rPr>
              <a:t>is slowly melted and a variety of elements and chemical species are simultaneously analyzed; (E) bristlecone pine</a:t>
            </a:r>
          </a:p>
          <a:p>
            <a:r>
              <a:rPr lang="en-US" sz="1200" b="0" i="0" u="none" strike="noStrike" kern="1200" baseline="0" dirty="0" smtClean="0">
                <a:solidFill>
                  <a:schemeClr val="tx1"/>
                </a:solidFill>
                <a:latin typeface="+mn-lt"/>
                <a:ea typeface="+mn-ea"/>
                <a:cs typeface="+mn-cs"/>
              </a:rPr>
              <a:t>ring-width minima indicate that summer cooling often occurred when major volcanic eruptions dimmed the Earth’s</a:t>
            </a:r>
          </a:p>
          <a:p>
            <a:r>
              <a:rPr lang="en-US" sz="1200" b="0" i="0" u="none" strike="noStrike" kern="1200" baseline="0" dirty="0" smtClean="0">
                <a:solidFill>
                  <a:schemeClr val="tx1"/>
                </a:solidFill>
                <a:latin typeface="+mn-lt"/>
                <a:ea typeface="+mn-ea"/>
                <a:cs typeface="+mn-cs"/>
              </a:rPr>
              <a:t>surface; (F) frost rings from a Siberian pine in Mongolia. The narrow, distorted rings for 536 and 537 CE indicate</a:t>
            </a:r>
          </a:p>
          <a:p>
            <a:r>
              <a:rPr lang="en-US" sz="1200" b="0" i="0" u="none" strike="noStrike" kern="1200" baseline="0" dirty="0" smtClean="0">
                <a:solidFill>
                  <a:schemeClr val="tx1"/>
                </a:solidFill>
                <a:latin typeface="+mn-lt"/>
                <a:ea typeface="+mn-ea"/>
                <a:cs typeface="+mn-cs"/>
              </a:rPr>
              <a:t>a drastic cooling in the northern hemisphere which was caused by a large volcanic eruption. Image credits, A-F:</a:t>
            </a:r>
          </a:p>
          <a:p>
            <a:r>
              <a:rPr lang="en-US" sz="1200" b="0" i="0" u="none" strike="noStrike" kern="1200" baseline="0" dirty="0" smtClean="0">
                <a:solidFill>
                  <a:schemeClr val="tx1"/>
                </a:solidFill>
                <a:latin typeface="+mn-lt"/>
                <a:ea typeface="+mn-ea"/>
                <a:cs typeface="+mn-cs"/>
              </a:rPr>
              <a:t>NASA, M. </a:t>
            </a:r>
            <a:r>
              <a:rPr lang="en-US" sz="1200" b="0" i="0" u="none" strike="noStrike" kern="1200" baseline="0" dirty="0" err="1" smtClean="0">
                <a:solidFill>
                  <a:schemeClr val="tx1"/>
                </a:solidFill>
                <a:latin typeface="+mn-lt"/>
                <a:ea typeface="+mn-ea"/>
                <a:cs typeface="+mn-cs"/>
              </a:rPr>
              <a:t>Twickler</a:t>
            </a:r>
            <a:r>
              <a:rPr lang="en-US" sz="1200" b="0" i="0" u="none" strike="noStrike" kern="1200" baseline="0" dirty="0" smtClean="0">
                <a:solidFill>
                  <a:schemeClr val="tx1"/>
                </a:solidFill>
                <a:latin typeface="+mn-lt"/>
                <a:ea typeface="+mn-ea"/>
                <a:cs typeface="+mn-cs"/>
              </a:rPr>
              <a:t>, M. </a:t>
            </a:r>
            <a:r>
              <a:rPr lang="en-US" sz="1200" b="0" i="0" u="none" strike="noStrike" kern="1200" baseline="0" dirty="0" err="1" smtClean="0">
                <a:solidFill>
                  <a:schemeClr val="tx1"/>
                </a:solidFill>
                <a:latin typeface="+mn-lt"/>
                <a:ea typeface="+mn-ea"/>
                <a:cs typeface="+mn-cs"/>
              </a:rPr>
              <a:t>Sigl</a:t>
            </a:r>
            <a:r>
              <a:rPr lang="en-US" sz="1200" b="0" i="0" u="none" strike="noStrike" kern="1200" baseline="0" dirty="0" smtClean="0">
                <a:solidFill>
                  <a:schemeClr val="tx1"/>
                </a:solidFill>
                <a:latin typeface="+mn-lt"/>
                <a:ea typeface="+mn-ea"/>
                <a:cs typeface="+mn-cs"/>
              </a:rPr>
              <a:t>, S. </a:t>
            </a:r>
            <a:r>
              <a:rPr lang="en-US" sz="1200" b="0" i="0" u="none" strike="noStrike" kern="1200" baseline="0" dirty="0" err="1" smtClean="0">
                <a:solidFill>
                  <a:schemeClr val="tx1"/>
                </a:solidFill>
                <a:latin typeface="+mn-lt"/>
                <a:ea typeface="+mn-ea"/>
                <a:cs typeface="+mn-cs"/>
              </a:rPr>
              <a:t>Masclin</a:t>
            </a:r>
            <a:r>
              <a:rPr lang="en-US" sz="1200" b="0" i="0" u="none" strike="noStrike" kern="1200" baseline="0" dirty="0" smtClean="0">
                <a:solidFill>
                  <a:schemeClr val="tx1"/>
                </a:solidFill>
                <a:latin typeface="+mn-lt"/>
                <a:ea typeface="+mn-ea"/>
                <a:cs typeface="+mn-cs"/>
              </a:rPr>
              <a:t>, M. </a:t>
            </a:r>
            <a:r>
              <a:rPr lang="en-US" sz="1200" b="0" i="0" u="none" strike="noStrike" kern="1200" baseline="0" dirty="0" err="1" smtClean="0">
                <a:solidFill>
                  <a:schemeClr val="tx1"/>
                </a:solidFill>
                <a:latin typeface="+mn-lt"/>
                <a:ea typeface="+mn-ea"/>
                <a:cs typeface="+mn-cs"/>
              </a:rPr>
              <a:t>Sigl</a:t>
            </a:r>
            <a:r>
              <a:rPr lang="en-US" sz="1200" b="0" i="0" u="none" strike="noStrike" kern="1200" baseline="0" dirty="0" smtClean="0">
                <a:solidFill>
                  <a:schemeClr val="tx1"/>
                </a:solidFill>
                <a:latin typeface="+mn-lt"/>
                <a:ea typeface="+mn-ea"/>
                <a:cs typeface="+mn-cs"/>
              </a:rPr>
              <a:t>, D. </a:t>
            </a:r>
            <a:r>
              <a:rPr lang="en-US" sz="1200" b="0" i="0" u="none" strike="noStrike" kern="1200" baseline="0" dirty="0" err="1" smtClean="0">
                <a:solidFill>
                  <a:schemeClr val="tx1"/>
                </a:solidFill>
                <a:latin typeface="+mn-lt"/>
                <a:ea typeface="+mn-ea"/>
                <a:cs typeface="+mn-cs"/>
              </a:rPr>
              <a:t>Breger</a:t>
            </a:r>
            <a:r>
              <a:rPr lang="en-US" sz="1200" b="0" i="0" u="none" strike="noStrike" kern="1200" baseline="0" dirty="0" smtClean="0">
                <a:solidFill>
                  <a:schemeClr val="tx1"/>
                </a:solidFill>
                <a:latin typeface="+mn-lt"/>
                <a:ea typeface="+mn-ea"/>
                <a:cs typeface="+mn-cs"/>
              </a:rPr>
              <a:t> (Micrographic Arts).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history of volcanic eruptions since Roman times</a:t>
            </a:r>
          </a:p>
          <a:p>
            <a:r>
              <a:rPr lang="en-US" sz="1200" b="0" i="0" u="none" strike="noStrike" kern="1200" baseline="0" dirty="0" smtClean="0">
                <a:solidFill>
                  <a:schemeClr val="tx1"/>
                </a:solidFill>
                <a:latin typeface="+mn-lt"/>
                <a:ea typeface="+mn-ea"/>
                <a:cs typeface="+mn-cs"/>
              </a:rPr>
              <a:t>Michael Sigl1,2, J.R. McConnell</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M. Toohey</a:t>
            </a:r>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G. Plunkett4, F. Ludlow5, M. Winstrup6, S. Kipfstuhl7 and Y. Motizuki8</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1Laboratory of Radio and Environmental Chemistry,</a:t>
            </a:r>
          </a:p>
          <a:p>
            <a:r>
              <a:rPr lang="en-US" sz="1200" b="0" i="0" u="none" strike="noStrike" kern="1200" baseline="0" dirty="0" smtClean="0">
                <a:solidFill>
                  <a:schemeClr val="tx1"/>
                </a:solidFill>
                <a:latin typeface="+mn-lt"/>
                <a:ea typeface="+mn-ea"/>
                <a:cs typeface="+mn-cs"/>
              </a:rPr>
              <a:t>Paul-</a:t>
            </a:r>
            <a:r>
              <a:rPr lang="en-US" sz="1200" b="0" i="0" u="none" strike="noStrike" kern="1200" baseline="0" dirty="0" err="1" smtClean="0">
                <a:solidFill>
                  <a:schemeClr val="tx1"/>
                </a:solidFill>
                <a:latin typeface="+mn-lt"/>
                <a:ea typeface="+mn-ea"/>
                <a:cs typeface="+mn-cs"/>
              </a:rPr>
              <a:t>Scherrer</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Institut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Villigen</a:t>
            </a:r>
            <a:r>
              <a:rPr lang="en-US" sz="1200" b="0" i="0" u="none" strike="noStrike" kern="1200" baseline="0" dirty="0" smtClean="0">
                <a:solidFill>
                  <a:schemeClr val="tx1"/>
                </a:solidFill>
                <a:latin typeface="+mn-lt"/>
                <a:ea typeface="+mn-ea"/>
                <a:cs typeface="+mn-cs"/>
              </a:rPr>
              <a:t>, Switzerland</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Desert Research Institute, Reno, USA</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GEOMAR Helmholtz-</a:t>
            </a:r>
            <a:r>
              <a:rPr lang="en-US" sz="1200" b="0" i="0" u="none" strike="noStrike" kern="1200" baseline="0" dirty="0" err="1" smtClean="0">
                <a:solidFill>
                  <a:schemeClr val="tx1"/>
                </a:solidFill>
                <a:latin typeface="+mn-lt"/>
                <a:ea typeface="+mn-ea"/>
                <a:cs typeface="+mn-cs"/>
              </a:rPr>
              <a:t>Zentrum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für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Ozeanforschung</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Kiel, Germany</a:t>
            </a:r>
          </a:p>
          <a:p>
            <a:r>
              <a:rPr lang="en-US" sz="1200" b="0" i="0" u="none" strike="noStrike" kern="1200" baseline="0" dirty="0" smtClean="0">
                <a:solidFill>
                  <a:schemeClr val="tx1"/>
                </a:solidFill>
                <a:latin typeface="+mn-lt"/>
                <a:ea typeface="+mn-ea"/>
                <a:cs typeface="+mn-cs"/>
              </a:rPr>
              <a:t>4School of Geography, Archaeology &amp; </a:t>
            </a:r>
            <a:r>
              <a:rPr lang="en-US" sz="1200" b="0" i="0" u="none" strike="noStrike" kern="1200" baseline="0" dirty="0" err="1" smtClean="0">
                <a:solidFill>
                  <a:schemeClr val="tx1"/>
                </a:solidFill>
                <a:latin typeface="+mn-lt"/>
                <a:ea typeface="+mn-ea"/>
                <a:cs typeface="+mn-cs"/>
              </a:rPr>
              <a:t>Palaeoecology</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Queen’s University Belfast, UK</a:t>
            </a:r>
          </a:p>
          <a:p>
            <a:r>
              <a:rPr lang="en-US" sz="1200" b="0" i="0" u="none" strike="noStrike" kern="1200" baseline="0" dirty="0" smtClean="0">
                <a:solidFill>
                  <a:schemeClr val="tx1"/>
                </a:solidFill>
                <a:latin typeface="+mn-lt"/>
                <a:ea typeface="+mn-ea"/>
                <a:cs typeface="+mn-cs"/>
              </a:rPr>
              <a:t>5Yale Climate &amp; Energy Institute, and Department of</a:t>
            </a:r>
          </a:p>
          <a:p>
            <a:r>
              <a:rPr lang="en-US" sz="1200" b="0" i="0" u="none" strike="noStrike" kern="1200" baseline="0" dirty="0" smtClean="0">
                <a:solidFill>
                  <a:schemeClr val="tx1"/>
                </a:solidFill>
                <a:latin typeface="+mn-lt"/>
                <a:ea typeface="+mn-ea"/>
                <a:cs typeface="+mn-cs"/>
              </a:rPr>
              <a:t>History, New Haven, USA</a:t>
            </a:r>
          </a:p>
          <a:p>
            <a:r>
              <a:rPr lang="en-US" sz="1200" b="0" i="0" u="none" strike="noStrike" kern="1200" baseline="0" dirty="0" smtClean="0">
                <a:solidFill>
                  <a:schemeClr val="tx1"/>
                </a:solidFill>
                <a:latin typeface="+mn-lt"/>
                <a:ea typeface="+mn-ea"/>
                <a:cs typeface="+mn-cs"/>
              </a:rPr>
              <a:t>6Department of Earth and Space Sciences, University</a:t>
            </a:r>
          </a:p>
          <a:p>
            <a:r>
              <a:rPr lang="en-US" sz="1200" b="0" i="0" u="none" strike="noStrike" kern="1200" baseline="0" dirty="0" smtClean="0">
                <a:solidFill>
                  <a:schemeClr val="tx1"/>
                </a:solidFill>
                <a:latin typeface="+mn-lt"/>
                <a:ea typeface="+mn-ea"/>
                <a:cs typeface="+mn-cs"/>
              </a:rPr>
              <a:t>of Washington, Seattle, USA</a:t>
            </a:r>
          </a:p>
          <a:p>
            <a:r>
              <a:rPr lang="en-US" sz="1200" b="0" i="0" u="none" strike="noStrike" kern="1200" baseline="0" dirty="0" smtClean="0">
                <a:solidFill>
                  <a:schemeClr val="tx1"/>
                </a:solidFill>
                <a:latin typeface="+mn-lt"/>
                <a:ea typeface="+mn-ea"/>
                <a:cs typeface="+mn-cs"/>
              </a:rPr>
              <a:t>7Alfred-Wegener-Institut Helmholtz-</a:t>
            </a:r>
            <a:r>
              <a:rPr lang="en-US" sz="1200" b="0" i="0" u="none" strike="noStrike" kern="1200" baseline="0" dirty="0" err="1" smtClean="0">
                <a:solidFill>
                  <a:schemeClr val="tx1"/>
                </a:solidFill>
                <a:latin typeface="+mn-lt"/>
                <a:ea typeface="+mn-ea"/>
                <a:cs typeface="+mn-cs"/>
              </a:rPr>
              <a:t>Zentrum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für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Polarund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Meeresforschung</a:t>
            </a:r>
            <a:r>
              <a:rPr lang="en-US" sz="1200" b="0" i="0" u="none" strike="noStrike" kern="1200" baseline="0" dirty="0" smtClean="0">
                <a:solidFill>
                  <a:schemeClr val="tx1"/>
                </a:solidFill>
                <a:latin typeface="+mn-lt"/>
                <a:ea typeface="+mn-ea"/>
                <a:cs typeface="+mn-cs"/>
              </a:rPr>
              <a:t>, Bremerhaven, Germany</a:t>
            </a:r>
          </a:p>
          <a:p>
            <a:r>
              <a:rPr lang="en-US" sz="1200" b="0" i="0" u="none" strike="noStrike" kern="1200" baseline="0" dirty="0" smtClean="0">
                <a:solidFill>
                  <a:schemeClr val="tx1"/>
                </a:solidFill>
                <a:latin typeface="+mn-lt"/>
                <a:ea typeface="+mn-ea"/>
                <a:cs typeface="+mn-cs"/>
              </a:rPr>
              <a:t>8RIKEN </a:t>
            </a:r>
            <a:r>
              <a:rPr lang="en-US" sz="1200" b="0" i="0" u="none" strike="noStrike" kern="1200" baseline="0" dirty="0" err="1" smtClean="0">
                <a:solidFill>
                  <a:schemeClr val="tx1"/>
                </a:solidFill>
                <a:latin typeface="+mn-lt"/>
                <a:ea typeface="+mn-ea"/>
                <a:cs typeface="+mn-cs"/>
              </a:rPr>
              <a:t>Nishina</a:t>
            </a:r>
            <a:r>
              <a:rPr lang="en-US" sz="1200" b="0" i="0" u="none" strike="noStrike" kern="1200" baseline="0" dirty="0" smtClean="0">
                <a:solidFill>
                  <a:schemeClr val="tx1"/>
                </a:solidFill>
                <a:latin typeface="+mn-lt"/>
                <a:ea typeface="+mn-ea"/>
                <a:cs typeface="+mn-cs"/>
              </a:rPr>
              <a:t> Center, Wako, Japan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Michael </a:t>
            </a:r>
            <a:r>
              <a:rPr lang="en-US" sz="1200" b="0" i="0" u="none" strike="noStrike" kern="1200" baseline="0" dirty="0" err="1" smtClean="0">
                <a:solidFill>
                  <a:schemeClr val="tx1"/>
                </a:solidFill>
                <a:latin typeface="+mn-lt"/>
                <a:ea typeface="+mn-ea"/>
                <a:cs typeface="+mn-cs"/>
              </a:rPr>
              <a:t>Sigl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michael.sigl@psi.ch</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5</a:t>
            </a:fld>
            <a:endParaRPr lang="en-US" dirty="0"/>
          </a:p>
        </p:txBody>
      </p:sp>
    </p:spTree>
    <p:extLst>
      <p:ext uri="{BB962C8B-B14F-4D97-AF65-F5344CB8AC3E}">
        <p14:creationId xmlns:p14="http://schemas.microsoft.com/office/powerpoint/2010/main" val="1729480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Ice-core records of sulfur from two ice cores in Greenland and two ice cores in Antarctica (</a:t>
            </a:r>
            <a:r>
              <a:rPr lang="en-US" sz="1200" b="0" i="0" u="none" strike="noStrike" kern="1200" baseline="0" dirty="0" err="1" smtClean="0">
                <a:solidFill>
                  <a:schemeClr val="tx1"/>
                </a:solidFill>
                <a:latin typeface="+mn-lt"/>
                <a:ea typeface="+mn-ea"/>
                <a:cs typeface="+mn-cs"/>
              </a:rPr>
              <a:t>Sigl</a:t>
            </a:r>
            <a:r>
              <a:rPr lang="en-US" sz="1200" b="0" i="0" u="none" strike="noStrike" kern="1200" baseline="0" dirty="0" smtClean="0">
                <a:solidFill>
                  <a:schemeClr val="tx1"/>
                </a:solidFill>
                <a:latin typeface="+mn-lt"/>
                <a:ea typeface="+mn-ea"/>
                <a:cs typeface="+mn-cs"/>
              </a:rPr>
              <a:t> et al. 2013, 2014), used among others to infer atmospheric</a:t>
            </a:r>
          </a:p>
          <a:p>
            <a:r>
              <a:rPr lang="en-US" sz="1200" b="0" i="0" u="none" strike="noStrike" kern="1200" baseline="0" dirty="0" smtClean="0">
                <a:solidFill>
                  <a:schemeClr val="tx1"/>
                </a:solidFill>
                <a:latin typeface="+mn-lt"/>
                <a:ea typeface="+mn-ea"/>
                <a:cs typeface="+mn-cs"/>
              </a:rPr>
              <a:t>deposition (yellow circles). More than 100 individual eruptions are reconstructed and attributed to either mid-to high latitude eruptions (e.g. Iceland, Alaska) and low-latitude</a:t>
            </a:r>
          </a:p>
          <a:p>
            <a:r>
              <a:rPr lang="en-US" sz="1200" b="0" i="0" u="none" strike="noStrike" kern="1200" baseline="0" dirty="0" smtClean="0">
                <a:solidFill>
                  <a:schemeClr val="tx1"/>
                </a:solidFill>
                <a:latin typeface="+mn-lt"/>
                <a:ea typeface="+mn-ea"/>
                <a:cs typeface="+mn-cs"/>
              </a:rPr>
              <a:t>eruptions (underlined for selected events) based on the timing of sulfate deposition over the ice-sheets. Reconstructed dates are given for some large volcanic eruptions (</a:t>
            </a:r>
            <a:r>
              <a:rPr lang="en-US" sz="1200" b="0" i="0" u="none" strike="noStrike" kern="1200" baseline="0" dirty="0" err="1" smtClean="0">
                <a:solidFill>
                  <a:schemeClr val="tx1"/>
                </a:solidFill>
                <a:latin typeface="+mn-lt"/>
                <a:ea typeface="+mn-ea"/>
                <a:cs typeface="+mn-cs"/>
              </a:rPr>
              <a:t>Sigl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et al. 2015) as are time periods of strong summer cooling in Europe indicated by tree-ring reconstructions (black curve, PAGES-2k Consortium 2013).</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history of volcanic eruptions since Roman times</a:t>
            </a:r>
          </a:p>
          <a:p>
            <a:r>
              <a:rPr lang="en-US" sz="1200" b="0" i="0" u="none" strike="noStrike" kern="1200" baseline="0" dirty="0" smtClean="0">
                <a:solidFill>
                  <a:schemeClr val="tx1"/>
                </a:solidFill>
                <a:latin typeface="+mn-lt"/>
                <a:ea typeface="+mn-ea"/>
                <a:cs typeface="+mn-cs"/>
              </a:rPr>
              <a:t>Michael Sigl1,2, J.R. McConnell</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M. Toohey</a:t>
            </a:r>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G. Plunkett4, F. Ludlow5, M. Winstrup6, S. Kipfstuhl7 and Y. Motizuki8</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1Laboratory of Radio and Environmental Chemistry,</a:t>
            </a:r>
          </a:p>
          <a:p>
            <a:r>
              <a:rPr lang="en-US" sz="1200" b="0" i="0" u="none" strike="noStrike" kern="1200" baseline="0" dirty="0" smtClean="0">
                <a:solidFill>
                  <a:schemeClr val="tx1"/>
                </a:solidFill>
                <a:latin typeface="+mn-lt"/>
                <a:ea typeface="+mn-ea"/>
                <a:cs typeface="+mn-cs"/>
              </a:rPr>
              <a:t>Paul-</a:t>
            </a:r>
            <a:r>
              <a:rPr lang="en-US" sz="1200" b="0" i="0" u="none" strike="noStrike" kern="1200" baseline="0" dirty="0" err="1" smtClean="0">
                <a:solidFill>
                  <a:schemeClr val="tx1"/>
                </a:solidFill>
                <a:latin typeface="+mn-lt"/>
                <a:ea typeface="+mn-ea"/>
                <a:cs typeface="+mn-cs"/>
              </a:rPr>
              <a:t>Scherrer</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Institut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Villigen</a:t>
            </a:r>
            <a:r>
              <a:rPr lang="en-US" sz="1200" b="0" i="0" u="none" strike="noStrike" kern="1200" baseline="0" dirty="0" smtClean="0">
                <a:solidFill>
                  <a:schemeClr val="tx1"/>
                </a:solidFill>
                <a:latin typeface="+mn-lt"/>
                <a:ea typeface="+mn-ea"/>
                <a:cs typeface="+mn-cs"/>
              </a:rPr>
              <a:t>, Switzerland</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Desert Research Institute, Reno, USA</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GEOMAR Helmholtz-</a:t>
            </a:r>
            <a:r>
              <a:rPr lang="en-US" sz="1200" b="0" i="0" u="none" strike="noStrike" kern="1200" baseline="0" dirty="0" err="1" smtClean="0">
                <a:solidFill>
                  <a:schemeClr val="tx1"/>
                </a:solidFill>
                <a:latin typeface="+mn-lt"/>
                <a:ea typeface="+mn-ea"/>
                <a:cs typeface="+mn-cs"/>
              </a:rPr>
              <a:t>Zentrum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für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Ozeanforschung</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Kiel, Germany</a:t>
            </a:r>
          </a:p>
          <a:p>
            <a:r>
              <a:rPr lang="en-US" sz="1200" b="0" i="0" u="none" strike="noStrike" kern="1200" baseline="0" dirty="0" smtClean="0">
                <a:solidFill>
                  <a:schemeClr val="tx1"/>
                </a:solidFill>
                <a:latin typeface="+mn-lt"/>
                <a:ea typeface="+mn-ea"/>
                <a:cs typeface="+mn-cs"/>
              </a:rPr>
              <a:t>4School of Geography, Archaeology &amp; </a:t>
            </a:r>
            <a:r>
              <a:rPr lang="en-US" sz="1200" b="0" i="0" u="none" strike="noStrike" kern="1200" baseline="0" dirty="0" err="1" smtClean="0">
                <a:solidFill>
                  <a:schemeClr val="tx1"/>
                </a:solidFill>
                <a:latin typeface="+mn-lt"/>
                <a:ea typeface="+mn-ea"/>
                <a:cs typeface="+mn-cs"/>
              </a:rPr>
              <a:t>Palaeoecology</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Queen’s University Belfast, UK</a:t>
            </a:r>
          </a:p>
          <a:p>
            <a:r>
              <a:rPr lang="en-US" sz="1200" b="0" i="0" u="none" strike="noStrike" kern="1200" baseline="0" dirty="0" smtClean="0">
                <a:solidFill>
                  <a:schemeClr val="tx1"/>
                </a:solidFill>
                <a:latin typeface="+mn-lt"/>
                <a:ea typeface="+mn-ea"/>
                <a:cs typeface="+mn-cs"/>
              </a:rPr>
              <a:t>5Yale Climate &amp; Energy Institute, and Department of</a:t>
            </a:r>
          </a:p>
          <a:p>
            <a:r>
              <a:rPr lang="en-US" sz="1200" b="0" i="0" u="none" strike="noStrike" kern="1200" baseline="0" dirty="0" smtClean="0">
                <a:solidFill>
                  <a:schemeClr val="tx1"/>
                </a:solidFill>
                <a:latin typeface="+mn-lt"/>
                <a:ea typeface="+mn-ea"/>
                <a:cs typeface="+mn-cs"/>
              </a:rPr>
              <a:t>History, New Haven, USA</a:t>
            </a:r>
          </a:p>
          <a:p>
            <a:r>
              <a:rPr lang="en-US" sz="1200" b="0" i="0" u="none" strike="noStrike" kern="1200" baseline="0" dirty="0" smtClean="0">
                <a:solidFill>
                  <a:schemeClr val="tx1"/>
                </a:solidFill>
                <a:latin typeface="+mn-lt"/>
                <a:ea typeface="+mn-ea"/>
                <a:cs typeface="+mn-cs"/>
              </a:rPr>
              <a:t>6Department of Earth and Space Sciences, University</a:t>
            </a:r>
          </a:p>
          <a:p>
            <a:r>
              <a:rPr lang="en-US" sz="1200" b="0" i="0" u="none" strike="noStrike" kern="1200" baseline="0" dirty="0" smtClean="0">
                <a:solidFill>
                  <a:schemeClr val="tx1"/>
                </a:solidFill>
                <a:latin typeface="+mn-lt"/>
                <a:ea typeface="+mn-ea"/>
                <a:cs typeface="+mn-cs"/>
              </a:rPr>
              <a:t>of Washington, Seattle, USA</a:t>
            </a:r>
          </a:p>
          <a:p>
            <a:r>
              <a:rPr lang="en-US" sz="1200" b="0" i="0" u="none" strike="noStrike" kern="1200" baseline="0" dirty="0" smtClean="0">
                <a:solidFill>
                  <a:schemeClr val="tx1"/>
                </a:solidFill>
                <a:latin typeface="+mn-lt"/>
                <a:ea typeface="+mn-ea"/>
                <a:cs typeface="+mn-cs"/>
              </a:rPr>
              <a:t>7Alfred-Wegener-Institut Helmholtz-</a:t>
            </a:r>
            <a:r>
              <a:rPr lang="en-US" sz="1200" b="0" i="0" u="none" strike="noStrike" kern="1200" baseline="0" dirty="0" err="1" smtClean="0">
                <a:solidFill>
                  <a:schemeClr val="tx1"/>
                </a:solidFill>
                <a:latin typeface="+mn-lt"/>
                <a:ea typeface="+mn-ea"/>
                <a:cs typeface="+mn-cs"/>
              </a:rPr>
              <a:t>Zentrum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für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Polarund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Meeresforschung</a:t>
            </a:r>
            <a:r>
              <a:rPr lang="en-US" sz="1200" b="0" i="0" u="none" strike="noStrike" kern="1200" baseline="0" dirty="0" smtClean="0">
                <a:solidFill>
                  <a:schemeClr val="tx1"/>
                </a:solidFill>
                <a:latin typeface="+mn-lt"/>
                <a:ea typeface="+mn-ea"/>
                <a:cs typeface="+mn-cs"/>
              </a:rPr>
              <a:t>, Bremerhaven, Germany</a:t>
            </a:r>
          </a:p>
          <a:p>
            <a:r>
              <a:rPr lang="en-US" sz="1200" b="0" i="0" u="none" strike="noStrike" kern="1200" baseline="0" dirty="0" smtClean="0">
                <a:solidFill>
                  <a:schemeClr val="tx1"/>
                </a:solidFill>
                <a:latin typeface="+mn-lt"/>
                <a:ea typeface="+mn-ea"/>
                <a:cs typeface="+mn-cs"/>
              </a:rPr>
              <a:t>8RIKEN </a:t>
            </a:r>
            <a:r>
              <a:rPr lang="en-US" sz="1200" b="0" i="0" u="none" strike="noStrike" kern="1200" baseline="0" dirty="0" err="1" smtClean="0">
                <a:solidFill>
                  <a:schemeClr val="tx1"/>
                </a:solidFill>
                <a:latin typeface="+mn-lt"/>
                <a:ea typeface="+mn-ea"/>
                <a:cs typeface="+mn-cs"/>
              </a:rPr>
              <a:t>Nishina</a:t>
            </a:r>
            <a:r>
              <a:rPr lang="en-US" sz="1200" b="0" i="0" u="none" strike="noStrike" kern="1200" baseline="0" dirty="0" smtClean="0">
                <a:solidFill>
                  <a:schemeClr val="tx1"/>
                </a:solidFill>
                <a:latin typeface="+mn-lt"/>
                <a:ea typeface="+mn-ea"/>
                <a:cs typeface="+mn-cs"/>
              </a:rPr>
              <a:t> Center, Wako, Japan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Michael </a:t>
            </a:r>
            <a:r>
              <a:rPr lang="en-US" sz="1200" b="0" i="0" u="none" strike="noStrike" kern="1200" baseline="0" dirty="0" err="1" smtClean="0">
                <a:solidFill>
                  <a:schemeClr val="tx1"/>
                </a:solidFill>
                <a:latin typeface="+mn-lt"/>
                <a:ea typeface="+mn-ea"/>
                <a:cs typeface="+mn-cs"/>
              </a:rPr>
              <a:t>Sigl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michael.sigl@psi.ch</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6</a:t>
            </a:fld>
            <a:endParaRPr lang="en-US" dirty="0"/>
          </a:p>
        </p:txBody>
      </p:sp>
    </p:spTree>
    <p:extLst>
      <p:ext uri="{BB962C8B-B14F-4D97-AF65-F5344CB8AC3E}">
        <p14:creationId xmlns:p14="http://schemas.microsoft.com/office/powerpoint/2010/main" val="60131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(A) Mass-specific cross-sections (m</a:t>
            </a:r>
            <a:r>
              <a:rPr lang="en-US" sz="1200" b="1" i="0" u="none" strike="noStrike" kern="1200" baseline="0" dirty="0" smtClean="0">
                <a:solidFill>
                  <a:schemeClr val="tx1"/>
                </a:solidFill>
                <a:latin typeface="+mn-lt"/>
                <a:ea typeface="+mn-ea"/>
                <a:cs typeface="+mn-cs"/>
              </a:rPr>
              <a:t>2g</a:t>
            </a:r>
            <a:r>
              <a:rPr lang="en-US" sz="1200" b="0" i="0" u="none" strike="noStrike" kern="1200" baseline="0" dirty="0" smtClean="0">
                <a:solidFill>
                  <a:schemeClr val="tx1"/>
                </a:solidFill>
                <a:latin typeface="+mn-lt"/>
                <a:ea typeface="+mn-ea"/>
                <a:cs typeface="+mn-cs"/>
              </a:rPr>
              <a:t>-1) at 550 nm and 10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for black carbon (BC ), sulfuric acid (SA), aluminum (AL) aerosols as functions of aerosol size. Dashed</a:t>
            </a:r>
          </a:p>
          <a:p>
            <a:r>
              <a:rPr lang="en-US" sz="1200" b="0" i="0" u="none" strike="noStrike" kern="1200" baseline="0" dirty="0" smtClean="0">
                <a:solidFill>
                  <a:schemeClr val="tx1"/>
                </a:solidFill>
                <a:latin typeface="+mn-lt"/>
                <a:ea typeface="+mn-ea"/>
                <a:cs typeface="+mn-cs"/>
              </a:rPr>
              <a:t>lines are Mie extinction efficiency factors </a:t>
            </a:r>
            <a:r>
              <a:rPr lang="en-US" sz="1200" b="0" i="0" u="none" strike="noStrike" kern="1200" baseline="0" dirty="0" err="1" smtClean="0">
                <a:solidFill>
                  <a:schemeClr val="tx1"/>
                </a:solidFill>
                <a:latin typeface="+mn-lt"/>
                <a:ea typeface="+mn-ea"/>
                <a:cs typeface="+mn-cs"/>
              </a:rPr>
              <a:t>Qx</a:t>
            </a:r>
            <a:r>
              <a:rPr lang="en-US" sz="1200" b="0" i="0" u="none" strike="noStrike" kern="1200" baseline="0" dirty="0" smtClean="0">
                <a:solidFill>
                  <a:schemeClr val="tx1"/>
                </a:solidFill>
                <a:latin typeface="+mn-lt"/>
                <a:ea typeface="+mn-ea"/>
                <a:cs typeface="+mn-cs"/>
              </a:rPr>
              <a:t>. BC absorption cross-section is solid black. Solid red and blue lines depict effective scattering cross-sections of SA and AL</a:t>
            </a:r>
          </a:p>
          <a:p>
            <a:r>
              <a:rPr lang="en-US" sz="1200" b="0" i="0" u="none" strike="noStrike" kern="1200" baseline="0" dirty="0" smtClean="0">
                <a:solidFill>
                  <a:schemeClr val="tx1"/>
                </a:solidFill>
                <a:latin typeface="+mn-lt"/>
                <a:ea typeface="+mn-ea"/>
                <a:cs typeface="+mn-cs"/>
              </a:rPr>
              <a:t>aerosols. Black and red dotted lines are BC and SA absorption cross-sections at 10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Blue dotted line is AL scattering at 10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(B) Mass-specific cooling for SA aerosol</a:t>
            </a:r>
          </a:p>
          <a:p>
            <a:r>
              <a:rPr lang="en-US" sz="1200" b="0" i="0" u="none" strike="noStrike" kern="1200" baseline="0" dirty="0" smtClean="0">
                <a:solidFill>
                  <a:schemeClr val="tx1"/>
                </a:solidFill>
                <a:latin typeface="+mn-lt"/>
                <a:ea typeface="+mn-ea"/>
                <a:cs typeface="+mn-cs"/>
              </a:rPr>
              <a:t>for mass density 0.01 gm-2 as functions of aerosol size. Dashed red line is SA optical depth (x10). Long-dash green line depicts no-feedback surface temperature (cooling)</a:t>
            </a:r>
          </a:p>
          <a:p>
            <a:r>
              <a:rPr lang="en-US" sz="1200" b="0" i="0" u="none" strike="noStrike" kern="1200" baseline="0" dirty="0" smtClean="0">
                <a:solidFill>
                  <a:schemeClr val="tx1"/>
                </a:solidFill>
                <a:latin typeface="+mn-lt"/>
                <a:ea typeface="+mn-ea"/>
                <a:cs typeface="+mn-cs"/>
              </a:rPr>
              <a:t>change. Radiative </a:t>
            </a:r>
            <a:r>
              <a:rPr lang="en-US" sz="1200" b="0" i="0" u="none" strike="noStrike" kern="1200" baseline="0" dirty="0" err="1" smtClean="0">
                <a:solidFill>
                  <a:schemeClr val="tx1"/>
                </a:solidFill>
                <a:latin typeface="+mn-lt"/>
                <a:ea typeface="+mn-ea"/>
                <a:cs typeface="+mn-cs"/>
              </a:rPr>
              <a:t>forcings</a:t>
            </a:r>
            <a:r>
              <a:rPr lang="en-US" sz="1200" b="0" i="0" u="none" strike="noStrike" kern="1200" baseline="0" dirty="0" smtClean="0">
                <a:solidFill>
                  <a:schemeClr val="tx1"/>
                </a:solidFill>
                <a:latin typeface="+mn-lt"/>
                <a:ea typeface="+mn-ea"/>
                <a:cs typeface="+mn-cs"/>
              </a:rPr>
              <a:t> use right-hand scale. The long-dash red line depicts adjusted forcing with solar only (SW) component given by the dot-dash cyan line. The green</a:t>
            </a:r>
          </a:p>
          <a:p>
            <a:r>
              <a:rPr lang="en-US" sz="1200" b="0" i="0" u="none" strike="noStrike" kern="1200" baseline="0" dirty="0" smtClean="0">
                <a:solidFill>
                  <a:schemeClr val="tx1"/>
                </a:solidFill>
                <a:latin typeface="+mn-lt"/>
                <a:ea typeface="+mn-ea"/>
                <a:cs typeface="+mn-cs"/>
              </a:rPr>
              <a:t>lines are LW instantaneous and adjusted </a:t>
            </a:r>
            <a:r>
              <a:rPr lang="en-US" sz="1200" b="0" i="0" u="none" strike="noStrike" kern="1200" baseline="0" dirty="0" err="1" smtClean="0">
                <a:solidFill>
                  <a:schemeClr val="tx1"/>
                </a:solidFill>
                <a:latin typeface="+mn-lt"/>
                <a:ea typeface="+mn-ea"/>
                <a:cs typeface="+mn-cs"/>
              </a:rPr>
              <a:t>forcings</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Volcanic aerosol radiative properties</a:t>
            </a:r>
          </a:p>
          <a:p>
            <a:r>
              <a:rPr lang="en-US" sz="1200" b="0" i="0" u="none" strike="noStrike" kern="1200" baseline="0" dirty="0" smtClean="0">
                <a:solidFill>
                  <a:schemeClr val="tx1"/>
                </a:solidFill>
                <a:latin typeface="+mn-lt"/>
                <a:ea typeface="+mn-ea"/>
                <a:cs typeface="+mn-cs"/>
              </a:rPr>
              <a:t>Andrew </a:t>
            </a:r>
            <a:r>
              <a:rPr lang="en-US" sz="1200" b="0" i="0" u="none" strike="noStrike" kern="1200" baseline="0" dirty="0" err="1" smtClean="0">
                <a:solidFill>
                  <a:schemeClr val="tx1"/>
                </a:solidFill>
                <a:latin typeface="+mn-lt"/>
                <a:ea typeface="+mn-ea"/>
                <a:cs typeface="+mn-cs"/>
              </a:rPr>
              <a:t>Lacis</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NASA Goddard Institute for Space Studies, New York,</a:t>
            </a:r>
          </a:p>
          <a:p>
            <a:r>
              <a:rPr lang="en-US" sz="1200" b="0" i="0" u="none" strike="noStrike" kern="1200" baseline="0" dirty="0" smtClean="0">
                <a:solidFill>
                  <a:schemeClr val="tx1"/>
                </a:solidFill>
                <a:latin typeface="+mn-lt"/>
                <a:ea typeface="+mn-ea"/>
                <a:cs typeface="+mn-cs"/>
              </a:rPr>
              <a:t>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Andrew </a:t>
            </a:r>
            <a:r>
              <a:rPr lang="en-US" sz="1200" b="0" i="0" u="none" strike="noStrike" kern="1200" baseline="0" dirty="0" err="1" smtClean="0">
                <a:solidFill>
                  <a:schemeClr val="tx1"/>
                </a:solidFill>
                <a:latin typeface="+mn-lt"/>
                <a:ea typeface="+mn-ea"/>
                <a:cs typeface="+mn-cs"/>
              </a:rPr>
              <a:t>Lacis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andrew.a.lacis@nasa.gov</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7</a:t>
            </a:fld>
            <a:endParaRPr lang="en-US" dirty="0"/>
          </a:p>
        </p:txBody>
      </p:sp>
    </p:spTree>
    <p:extLst>
      <p:ext uri="{BB962C8B-B14F-4D97-AF65-F5344CB8AC3E}">
        <p14:creationId xmlns:p14="http://schemas.microsoft.com/office/powerpoint/2010/main" val="304227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(A) Atmospheric heating and cooling profiles for sulfuric acid (H</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SO4) aerosol for optical depth τ550=0.10 as functions of aerosol height. Aerosol height is denoted</a:t>
            </a:r>
          </a:p>
          <a:p>
            <a:r>
              <a:rPr lang="en-US" sz="1200" b="0" i="0" u="none" strike="noStrike" kern="1200" baseline="0" dirty="0" smtClean="0">
                <a:solidFill>
                  <a:schemeClr val="tx1"/>
                </a:solidFill>
                <a:latin typeface="+mn-lt"/>
                <a:ea typeface="+mn-ea"/>
                <a:cs typeface="+mn-cs"/>
              </a:rPr>
              <a:t>by the open circles. ΔT scale is linear from -2.0 to 2.0, logarithmic otherwise. Atmospheric temperature changes for 2xCO</a:t>
            </a:r>
            <a:r>
              <a:rPr lang="en-US" sz="1200" b="1" i="0" u="none" strike="noStrike" kern="1200" baseline="0" dirty="0" smtClean="0">
                <a:solidFill>
                  <a:schemeClr val="tx1"/>
                </a:solidFill>
                <a:latin typeface="+mn-lt"/>
                <a:ea typeface="+mn-ea"/>
                <a:cs typeface="+mn-cs"/>
              </a:rPr>
              <a:t>2 </a:t>
            </a:r>
            <a:r>
              <a:rPr lang="en-US" sz="1200" b="0" i="0" u="none" strike="noStrike" kern="1200" baseline="0" dirty="0" smtClean="0">
                <a:solidFill>
                  <a:schemeClr val="tx1"/>
                </a:solidFill>
                <a:latin typeface="+mn-lt"/>
                <a:ea typeface="+mn-ea"/>
                <a:cs typeface="+mn-cs"/>
              </a:rPr>
              <a:t>(red line) and 0.5xCO</a:t>
            </a:r>
            <a:r>
              <a:rPr lang="en-US" sz="1200" b="1" i="0" u="none" strike="noStrike" kern="1200" baseline="0" dirty="0" smtClean="0">
                <a:solidFill>
                  <a:schemeClr val="tx1"/>
                </a:solidFill>
                <a:latin typeface="+mn-lt"/>
                <a:ea typeface="+mn-ea"/>
                <a:cs typeface="+mn-cs"/>
              </a:rPr>
              <a:t>2 </a:t>
            </a:r>
            <a:r>
              <a:rPr lang="en-US" sz="1200" b="0" i="0" u="none" strike="noStrike" kern="1200" baseline="0" dirty="0" smtClean="0">
                <a:solidFill>
                  <a:schemeClr val="tx1"/>
                </a:solidFill>
                <a:latin typeface="+mn-lt"/>
                <a:ea typeface="+mn-ea"/>
                <a:cs typeface="+mn-cs"/>
              </a:rPr>
              <a:t>(green line), are included</a:t>
            </a:r>
          </a:p>
          <a:p>
            <a:r>
              <a:rPr lang="en-US" sz="1200" b="0" i="0" u="none" strike="noStrike" kern="1200" baseline="0" dirty="0" smtClean="0">
                <a:solidFill>
                  <a:schemeClr val="tx1"/>
                </a:solidFill>
                <a:latin typeface="+mn-lt"/>
                <a:ea typeface="+mn-ea"/>
                <a:cs typeface="+mn-cs"/>
              </a:rPr>
              <a:t>for comparison. (B) Atmospheric heating and cooling profiles for black carbon (soot) aerosol for optical depth τ550=0.01 as functions of height (open circles). The ΔT scale is</a:t>
            </a:r>
          </a:p>
          <a:p>
            <a:r>
              <a:rPr lang="en-US" sz="1200" b="0" i="0" u="none" strike="noStrike" kern="1200" baseline="0" dirty="0" smtClean="0">
                <a:solidFill>
                  <a:schemeClr val="tx1"/>
                </a:solidFill>
                <a:latin typeface="+mn-lt"/>
                <a:ea typeface="+mn-ea"/>
                <a:cs typeface="+mn-cs"/>
              </a:rPr>
              <a:t>linear from -1.0 to 1.0, otherwise logarithmic. For comparison, the temperature response for 2xCO</a:t>
            </a:r>
            <a:r>
              <a:rPr lang="en-US" sz="1200" b="1" i="0" u="none" strike="noStrike" kern="1200" baseline="0" dirty="0" smtClean="0">
                <a:solidFill>
                  <a:schemeClr val="tx1"/>
                </a:solidFill>
                <a:latin typeface="+mn-lt"/>
                <a:ea typeface="+mn-ea"/>
                <a:cs typeface="+mn-cs"/>
              </a:rPr>
              <a:t>2 </a:t>
            </a:r>
            <a:r>
              <a:rPr lang="en-US" sz="1200" b="0" i="0" u="none" strike="noStrike" kern="1200" baseline="0" dirty="0" smtClean="0">
                <a:solidFill>
                  <a:schemeClr val="tx1"/>
                </a:solidFill>
                <a:latin typeface="+mn-lt"/>
                <a:ea typeface="+mn-ea"/>
                <a:cs typeface="+mn-cs"/>
              </a:rPr>
              <a:t>and 0.5xCO</a:t>
            </a:r>
            <a:r>
              <a:rPr lang="en-US" sz="1200" b="1" i="0" u="none" strike="noStrike" kern="1200" baseline="0" dirty="0" smtClean="0">
                <a:solidFill>
                  <a:schemeClr val="tx1"/>
                </a:solidFill>
                <a:latin typeface="+mn-lt"/>
                <a:ea typeface="+mn-ea"/>
                <a:cs typeface="+mn-cs"/>
              </a:rPr>
              <a:t>2 </a:t>
            </a:r>
            <a:r>
              <a:rPr lang="en-US" sz="1200" b="0" i="0" u="none" strike="noStrike" kern="1200" baseline="0" dirty="0" smtClean="0">
                <a:solidFill>
                  <a:schemeClr val="tx1"/>
                </a:solidFill>
                <a:latin typeface="+mn-lt"/>
                <a:ea typeface="+mn-ea"/>
                <a:cs typeface="+mn-cs"/>
              </a:rPr>
              <a:t>are plotted as a negative temperature change.</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Volcanic aerosol radiative properties</a:t>
            </a:r>
          </a:p>
          <a:p>
            <a:r>
              <a:rPr lang="en-US" sz="1200" b="0" i="0" u="none" strike="noStrike" kern="1200" baseline="0" dirty="0" smtClean="0">
                <a:solidFill>
                  <a:schemeClr val="tx1"/>
                </a:solidFill>
                <a:latin typeface="+mn-lt"/>
                <a:ea typeface="+mn-ea"/>
                <a:cs typeface="+mn-cs"/>
              </a:rPr>
              <a:t>Andrew </a:t>
            </a:r>
            <a:r>
              <a:rPr lang="en-US" sz="1200" b="0" i="0" u="none" strike="noStrike" kern="1200" baseline="0" dirty="0" err="1" smtClean="0">
                <a:solidFill>
                  <a:schemeClr val="tx1"/>
                </a:solidFill>
                <a:latin typeface="+mn-lt"/>
                <a:ea typeface="+mn-ea"/>
                <a:cs typeface="+mn-cs"/>
              </a:rPr>
              <a:t>Lacis</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NASA Goddard Institute for Space Studies, New York,</a:t>
            </a:r>
          </a:p>
          <a:p>
            <a:r>
              <a:rPr lang="en-US" sz="1200" b="0" i="0" u="none" strike="noStrike" kern="1200" baseline="0" dirty="0" smtClean="0">
                <a:solidFill>
                  <a:schemeClr val="tx1"/>
                </a:solidFill>
                <a:latin typeface="+mn-lt"/>
                <a:ea typeface="+mn-ea"/>
                <a:cs typeface="+mn-cs"/>
              </a:rPr>
              <a:t>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Andrew </a:t>
            </a:r>
            <a:r>
              <a:rPr lang="en-US" sz="1200" b="0" i="0" u="none" strike="noStrike" kern="1200" baseline="0" dirty="0" err="1" smtClean="0">
                <a:solidFill>
                  <a:schemeClr val="tx1"/>
                </a:solidFill>
                <a:latin typeface="+mn-lt"/>
                <a:ea typeface="+mn-ea"/>
                <a:cs typeface="+mn-cs"/>
              </a:rPr>
              <a:t>Lacis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andrew.a.lacis@nasa.gov</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8</a:t>
            </a:fld>
            <a:endParaRPr lang="en-US" dirty="0"/>
          </a:p>
        </p:txBody>
      </p:sp>
    </p:spTree>
    <p:extLst>
      <p:ext uri="{BB962C8B-B14F-4D97-AF65-F5344CB8AC3E}">
        <p14:creationId xmlns:p14="http://schemas.microsoft.com/office/powerpoint/2010/main" val="1965518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The 30+ year record of column-integrated size-resolved stratospheric aerosol particle concentrations at altitudes of (A) 20-25 km and (B) 15-20 km from balloon</a:t>
            </a:r>
          </a:p>
          <a:p>
            <a:r>
              <a:rPr lang="en-US" sz="1200" b="0" i="0" u="none" strike="noStrike" kern="1200" baseline="0" dirty="0" smtClean="0">
                <a:solidFill>
                  <a:schemeClr val="tx1"/>
                </a:solidFill>
                <a:latin typeface="+mn-lt"/>
                <a:ea typeface="+mn-ea"/>
                <a:cs typeface="+mn-cs"/>
              </a:rPr>
              <a:t>soundings at Laramie, USA (from Deshler 2008). (C-F) Example evaluation of the UM-UKCA model (</a:t>
            </a:r>
            <a:r>
              <a:rPr lang="en-US" sz="1200" b="0" i="0" u="none" strike="noStrike" kern="1200" baseline="0" dirty="0" err="1" smtClean="0">
                <a:solidFill>
                  <a:schemeClr val="tx1"/>
                </a:solidFill>
                <a:latin typeface="+mn-lt"/>
                <a:ea typeface="+mn-ea"/>
                <a:cs typeface="+mn-cs"/>
              </a:rPr>
              <a:t>Dhomse</a:t>
            </a:r>
            <a:r>
              <a:rPr lang="en-US" sz="1200" b="0" i="0" u="none" strike="noStrike" kern="1200" baseline="0" dirty="0" smtClean="0">
                <a:solidFill>
                  <a:schemeClr val="tx1"/>
                </a:solidFill>
                <a:latin typeface="+mn-lt"/>
                <a:ea typeface="+mn-ea"/>
                <a:cs typeface="+mn-cs"/>
              </a:rPr>
              <a:t> et al. 2014) simulated particle size distribution (dashed lines)</a:t>
            </a:r>
          </a:p>
          <a:p>
            <a:r>
              <a:rPr lang="en-US" sz="1200" b="0" i="0" u="none" strike="noStrike" kern="1200" baseline="0" dirty="0" smtClean="0">
                <a:solidFill>
                  <a:schemeClr val="tx1"/>
                </a:solidFill>
                <a:latin typeface="+mn-lt"/>
                <a:ea typeface="+mn-ea"/>
                <a:cs typeface="+mn-cs"/>
              </a:rPr>
              <a:t>before (C) and after (D, E, F) the June 1991 Pinatubo eruption compared to measured particle concentrations (crosses) larger than different size thresholds (colors) and total</a:t>
            </a:r>
          </a:p>
          <a:p>
            <a:r>
              <a:rPr lang="en-US" sz="1200" b="0" i="0" u="none" strike="noStrike" kern="1200" baseline="0" dirty="0" smtClean="0">
                <a:solidFill>
                  <a:schemeClr val="tx1"/>
                </a:solidFill>
                <a:latin typeface="+mn-lt"/>
                <a:ea typeface="+mn-ea"/>
                <a:cs typeface="+mn-cs"/>
              </a:rPr>
              <a:t>particle concentrations larger than 5 nm radius (black)..</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Evolving particle size is the key to</a:t>
            </a:r>
          </a:p>
          <a:p>
            <a:r>
              <a:rPr lang="en-US" sz="1200" b="1" i="0" u="none" strike="noStrike" kern="1200" baseline="0" dirty="0" smtClean="0">
                <a:solidFill>
                  <a:schemeClr val="tx1"/>
                </a:solidFill>
                <a:latin typeface="+mn-lt"/>
                <a:ea typeface="+mn-ea"/>
                <a:cs typeface="+mn-cs"/>
              </a:rPr>
              <a:t>improved volcanic </a:t>
            </a:r>
            <a:r>
              <a:rPr lang="en-US" sz="1200" b="1" i="0" u="none" strike="noStrike" kern="1200" baseline="0" dirty="0" err="1" smtClean="0">
                <a:solidFill>
                  <a:schemeClr val="tx1"/>
                </a:solidFill>
                <a:latin typeface="+mn-lt"/>
                <a:ea typeface="+mn-ea"/>
                <a:cs typeface="+mn-cs"/>
              </a:rPr>
              <a:t>forcings</a:t>
            </a:r>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Graham Mann1,2, S. Dhomse</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T. Deshler</a:t>
            </a:r>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C. Timmreck4, A. Schmidt</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R. Neely1,2 and L. Thomason5</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1National Centre for Atmospheric Science, University</a:t>
            </a:r>
          </a:p>
          <a:p>
            <a:r>
              <a:rPr lang="en-US" sz="1200" b="0" i="0" u="none" strike="noStrike" kern="1200" baseline="0" dirty="0" smtClean="0">
                <a:solidFill>
                  <a:schemeClr val="tx1"/>
                </a:solidFill>
                <a:latin typeface="+mn-lt"/>
                <a:ea typeface="+mn-ea"/>
                <a:cs typeface="+mn-cs"/>
              </a:rPr>
              <a:t>of Leeds, UK</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School of Earth and Environment, University of Leeds,</a:t>
            </a:r>
          </a:p>
          <a:p>
            <a:r>
              <a:rPr lang="en-US" sz="1200" b="0" i="0" u="none" strike="noStrike" kern="1200" baseline="0" dirty="0" smtClean="0">
                <a:solidFill>
                  <a:schemeClr val="tx1"/>
                </a:solidFill>
                <a:latin typeface="+mn-lt"/>
                <a:ea typeface="+mn-ea"/>
                <a:cs typeface="+mn-cs"/>
              </a:rPr>
              <a:t>UK</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Department of Atmospheric Science, University of</a:t>
            </a:r>
          </a:p>
          <a:p>
            <a:r>
              <a:rPr lang="en-US" sz="1200" b="0" i="0" u="none" strike="noStrike" kern="1200" baseline="0" dirty="0" smtClean="0">
                <a:solidFill>
                  <a:schemeClr val="tx1"/>
                </a:solidFill>
                <a:latin typeface="+mn-lt"/>
                <a:ea typeface="+mn-ea"/>
                <a:cs typeface="+mn-cs"/>
              </a:rPr>
              <a:t>Wyoming, Laramie, USA</a:t>
            </a:r>
          </a:p>
          <a:p>
            <a:r>
              <a:rPr lang="en-US" sz="1200" b="0" i="0" u="none" strike="noStrike" kern="1200" baseline="0" dirty="0" smtClean="0">
                <a:solidFill>
                  <a:schemeClr val="tx1"/>
                </a:solidFill>
                <a:latin typeface="+mn-lt"/>
                <a:ea typeface="+mn-ea"/>
                <a:cs typeface="+mn-cs"/>
              </a:rPr>
              <a:t>4Max Planck Institute for Meteorology, Hamburg,</a:t>
            </a:r>
          </a:p>
          <a:p>
            <a:r>
              <a:rPr lang="en-US" sz="1200" b="0" i="0" u="none" strike="noStrike" kern="1200" baseline="0" dirty="0" smtClean="0">
                <a:solidFill>
                  <a:schemeClr val="tx1"/>
                </a:solidFill>
                <a:latin typeface="+mn-lt"/>
                <a:ea typeface="+mn-ea"/>
                <a:cs typeface="+mn-cs"/>
              </a:rPr>
              <a:t>Germany</a:t>
            </a:r>
          </a:p>
          <a:p>
            <a:r>
              <a:rPr lang="en-US" sz="1200" b="0" i="0" u="none" strike="noStrike" kern="1200" baseline="0" dirty="0" smtClean="0">
                <a:solidFill>
                  <a:schemeClr val="tx1"/>
                </a:solidFill>
                <a:latin typeface="+mn-lt"/>
                <a:ea typeface="+mn-ea"/>
                <a:cs typeface="+mn-cs"/>
              </a:rPr>
              <a:t>5NASA Langley Research Center, Hampton,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Graham Mann: </a:t>
            </a:r>
            <a:r>
              <a:rPr lang="en-US" sz="1200" b="0" i="0" u="none" strike="noStrike" kern="1200" baseline="0" dirty="0" err="1" smtClean="0">
                <a:solidFill>
                  <a:schemeClr val="tx1"/>
                </a:solidFill>
                <a:latin typeface="+mn-lt"/>
                <a:ea typeface="+mn-ea"/>
                <a:cs typeface="+mn-cs"/>
              </a:rPr>
              <a:t>G.W.Mann@leeds.ac.uk</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9</a:t>
            </a:fld>
            <a:endParaRPr lang="en-US" dirty="0"/>
          </a:p>
        </p:txBody>
      </p:sp>
    </p:spTree>
    <p:extLst>
      <p:ext uri="{BB962C8B-B14F-4D97-AF65-F5344CB8AC3E}">
        <p14:creationId xmlns:p14="http://schemas.microsoft.com/office/powerpoint/2010/main" val="1854549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The SAGE-II </a:t>
            </a:r>
            <a:r>
              <a:rPr lang="en-US" sz="1200" b="0" i="0" u="none" strike="noStrike" kern="1200" baseline="0" dirty="0" err="1" smtClean="0">
                <a:solidFill>
                  <a:schemeClr val="tx1"/>
                </a:solidFill>
                <a:latin typeface="+mn-lt"/>
                <a:ea typeface="+mn-ea"/>
                <a:cs typeface="+mn-cs"/>
              </a:rPr>
              <a:t>timeseries</a:t>
            </a:r>
            <a:r>
              <a:rPr lang="en-US" sz="1200" b="0" i="0" u="none" strike="noStrike" kern="1200" baseline="0" dirty="0" smtClean="0">
                <a:solidFill>
                  <a:schemeClr val="tx1"/>
                </a:solidFill>
                <a:latin typeface="+mn-lt"/>
                <a:ea typeface="+mn-ea"/>
                <a:cs typeface="+mn-cs"/>
              </a:rPr>
              <a:t> of tropical-mean (0-15°N) aerosol extinction in the mid-visible (550 nm) and near-infrared (1020 nm) at 25 km (A, B) and 20 km </a:t>
            </a:r>
            <a:r>
              <a:rPr lang="en-US" sz="1200" b="0" i="0" u="none" strike="noStrike" kern="1200" baseline="0" dirty="0" err="1" smtClean="0">
                <a:solidFill>
                  <a:schemeClr val="tx1"/>
                </a:solidFill>
                <a:latin typeface="+mn-lt"/>
                <a:ea typeface="+mn-ea"/>
                <a:cs typeface="+mn-cs"/>
              </a:rPr>
              <a:t>a.s.l</a:t>
            </a:r>
            <a:r>
              <a:rPr lang="en-US" sz="1200" b="0" i="0" u="none" strike="noStrike" kern="1200" baseline="0" dirty="0" smtClean="0">
                <a:solidFill>
                  <a:schemeClr val="tx1"/>
                </a:solidFill>
                <a:latin typeface="+mn-lt"/>
                <a:ea typeface="+mn-ea"/>
                <a:cs typeface="+mn-cs"/>
              </a:rPr>
              <a:t>. (C,</a:t>
            </a:r>
          </a:p>
          <a:p>
            <a:r>
              <a:rPr lang="en-US" sz="1200" b="0" i="0" u="none" strike="noStrike" kern="1200" baseline="0" dirty="0" smtClean="0">
                <a:solidFill>
                  <a:schemeClr val="tx1"/>
                </a:solidFill>
                <a:latin typeface="+mn-lt"/>
                <a:ea typeface="+mn-ea"/>
                <a:cs typeface="+mn-cs"/>
              </a:rPr>
              <a:t>D) compared to </a:t>
            </a:r>
            <a:r>
              <a:rPr lang="en-US" sz="1200" b="0" i="0" u="none" strike="noStrike" kern="1200" baseline="0" dirty="0" err="1" smtClean="0">
                <a:solidFill>
                  <a:schemeClr val="tx1"/>
                </a:solidFill>
                <a:latin typeface="+mn-lt"/>
                <a:ea typeface="+mn-ea"/>
                <a:cs typeface="+mn-cs"/>
              </a:rPr>
              <a:t>radiatively</a:t>
            </a:r>
            <a:r>
              <a:rPr lang="en-US" sz="1200" b="0" i="0" u="none" strike="noStrike" kern="1200" baseline="0" dirty="0" smtClean="0">
                <a:solidFill>
                  <a:schemeClr val="tx1"/>
                </a:solidFill>
                <a:latin typeface="+mn-lt"/>
                <a:ea typeface="+mn-ea"/>
                <a:cs typeface="+mn-cs"/>
              </a:rPr>
              <a:t> coupled (red) and uncoupled (blue) Pinatubo simulations where 10 </a:t>
            </a:r>
            <a:r>
              <a:rPr lang="en-US" sz="1200" b="0" i="0" u="none" strike="noStrike" kern="1200" baseline="0" dirty="0" err="1" smtClean="0">
                <a:solidFill>
                  <a:schemeClr val="tx1"/>
                </a:solidFill>
                <a:latin typeface="+mn-lt"/>
                <a:ea typeface="+mn-ea"/>
                <a:cs typeface="+mn-cs"/>
              </a:rPr>
              <a:t>Tg</a:t>
            </a:r>
            <a:r>
              <a:rPr lang="en-US" sz="1200" b="0" i="0" u="none" strike="noStrike" kern="1200" baseline="0" dirty="0" smtClean="0">
                <a:solidFill>
                  <a:schemeClr val="tx1"/>
                </a:solidFill>
                <a:latin typeface="+mn-lt"/>
                <a:ea typeface="+mn-ea"/>
                <a:cs typeface="+mn-cs"/>
              </a:rPr>
              <a:t> of SO2 was injected. The evolution of the simulated extinction across the</a:t>
            </a:r>
          </a:p>
          <a:p>
            <a:r>
              <a:rPr lang="en-US" sz="1200" b="0" i="0" u="none" strike="noStrike" kern="1200" baseline="0" dirty="0" smtClean="0">
                <a:solidFill>
                  <a:schemeClr val="tx1"/>
                </a:solidFill>
                <a:latin typeface="+mn-lt"/>
                <a:ea typeface="+mn-ea"/>
                <a:cs typeface="+mn-cs"/>
              </a:rPr>
              <a:t>shortwave spectrum at the two altitudes is shown in panels E and F, alongside that observed by SAGE-II v7.0 (G, H).</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Evolving particle size is the key to improved volcanic </a:t>
            </a:r>
            <a:r>
              <a:rPr lang="en-US" sz="1200" b="1" i="0" u="none" strike="noStrike" kern="1200" baseline="0" dirty="0" err="1" smtClean="0">
                <a:solidFill>
                  <a:schemeClr val="tx1"/>
                </a:solidFill>
                <a:latin typeface="+mn-lt"/>
                <a:ea typeface="+mn-ea"/>
                <a:cs typeface="+mn-cs"/>
              </a:rPr>
              <a:t>forcings</a:t>
            </a:r>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Graham Mann1,2, S. Dhomse</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T. Deshler</a:t>
            </a:r>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C. Timmreck4, A. Schmidt</a:t>
            </a:r>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R. Neely1,2 and L. Thomason5</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1National Centre for Atmospheric Science, University</a:t>
            </a:r>
          </a:p>
          <a:p>
            <a:r>
              <a:rPr lang="en-US" sz="1200" b="0" i="0" u="none" strike="noStrike" kern="1200" baseline="0" dirty="0" smtClean="0">
                <a:solidFill>
                  <a:schemeClr val="tx1"/>
                </a:solidFill>
                <a:latin typeface="+mn-lt"/>
                <a:ea typeface="+mn-ea"/>
                <a:cs typeface="+mn-cs"/>
              </a:rPr>
              <a:t>of Leeds, UK</a:t>
            </a:r>
          </a:p>
          <a:p>
            <a:r>
              <a:rPr lang="en-US" sz="1200" b="1"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School of Earth and Environment, University of Leeds,</a:t>
            </a:r>
          </a:p>
          <a:p>
            <a:r>
              <a:rPr lang="en-US" sz="1200" b="0" i="0" u="none" strike="noStrike" kern="1200" baseline="0" dirty="0" smtClean="0">
                <a:solidFill>
                  <a:schemeClr val="tx1"/>
                </a:solidFill>
                <a:latin typeface="+mn-lt"/>
                <a:ea typeface="+mn-ea"/>
                <a:cs typeface="+mn-cs"/>
              </a:rPr>
              <a:t>UK</a:t>
            </a:r>
          </a:p>
          <a:p>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Department of Atmospheric Science, University of</a:t>
            </a:r>
          </a:p>
          <a:p>
            <a:r>
              <a:rPr lang="en-US" sz="1200" b="0" i="0" u="none" strike="noStrike" kern="1200" baseline="0" dirty="0" smtClean="0">
                <a:solidFill>
                  <a:schemeClr val="tx1"/>
                </a:solidFill>
                <a:latin typeface="+mn-lt"/>
                <a:ea typeface="+mn-ea"/>
                <a:cs typeface="+mn-cs"/>
              </a:rPr>
              <a:t>Wyoming, Laramie, USA</a:t>
            </a:r>
          </a:p>
          <a:p>
            <a:r>
              <a:rPr lang="en-US" sz="1200" b="0" i="0" u="none" strike="noStrike" kern="1200" baseline="0" dirty="0" smtClean="0">
                <a:solidFill>
                  <a:schemeClr val="tx1"/>
                </a:solidFill>
                <a:latin typeface="+mn-lt"/>
                <a:ea typeface="+mn-ea"/>
                <a:cs typeface="+mn-cs"/>
              </a:rPr>
              <a:t>4Max Planck Institute for Meteorology, Hamburg,</a:t>
            </a:r>
          </a:p>
          <a:p>
            <a:r>
              <a:rPr lang="en-US" sz="1200" b="0" i="0" u="none" strike="noStrike" kern="1200" baseline="0" dirty="0" smtClean="0">
                <a:solidFill>
                  <a:schemeClr val="tx1"/>
                </a:solidFill>
                <a:latin typeface="+mn-lt"/>
                <a:ea typeface="+mn-ea"/>
                <a:cs typeface="+mn-cs"/>
              </a:rPr>
              <a:t>Germany</a:t>
            </a:r>
          </a:p>
          <a:p>
            <a:r>
              <a:rPr lang="en-US" sz="1200" b="0" i="0" u="none" strike="noStrike" kern="1200" baseline="0" dirty="0" smtClean="0">
                <a:solidFill>
                  <a:schemeClr val="tx1"/>
                </a:solidFill>
                <a:latin typeface="+mn-lt"/>
                <a:ea typeface="+mn-ea"/>
                <a:cs typeface="+mn-cs"/>
              </a:rPr>
              <a:t>5NASA Langley Research Center, Hampton,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Graham Mann: </a:t>
            </a:r>
            <a:r>
              <a:rPr lang="en-US" sz="1200" b="0" i="0" u="none" strike="noStrike" kern="1200" baseline="0" dirty="0" err="1" smtClean="0">
                <a:solidFill>
                  <a:schemeClr val="tx1"/>
                </a:solidFill>
                <a:latin typeface="+mn-lt"/>
                <a:ea typeface="+mn-ea"/>
                <a:cs typeface="+mn-cs"/>
              </a:rPr>
              <a:t>G.W.Mann@leeds.ac.uk</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10</a:t>
            </a:fld>
            <a:endParaRPr lang="en-US" dirty="0"/>
          </a:p>
        </p:txBody>
      </p:sp>
    </p:spTree>
    <p:extLst>
      <p:ext uri="{BB962C8B-B14F-4D97-AF65-F5344CB8AC3E}">
        <p14:creationId xmlns:p14="http://schemas.microsoft.com/office/powerpoint/2010/main" val="178066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03818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874052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75728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32793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Click to edit Master text styles</a:t>
            </a:r>
          </a:p>
        </p:txBody>
      </p:sp>
      <p:sp>
        <p:nvSpPr>
          <p:cNvPr id="4" name="Date Placeholder 3"/>
          <p:cNvSpPr>
            <a:spLocks noGrp="1"/>
          </p:cNvSpPr>
          <p:nvPr>
            <p:ph type="dt" sz="half" idx="10"/>
          </p:nvPr>
        </p:nvSpPr>
        <p:spPr/>
        <p:txBody>
          <a:bodyPr/>
          <a:lstStyle/>
          <a:p>
            <a:fld id="{F21750E0-497A-A045-9763-8368240CDA3B}" type="datetimeFigureOut">
              <a:rPr lang="en-US" smtClean="0"/>
              <a:t>12/7/15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26773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p>
            <a:fld id="{F21750E0-497A-A045-9763-8368240CDA3B}" type="datetimeFigureOut">
              <a:rPr lang="en-US" smtClean="0"/>
              <a:t>12/7/15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31329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p>
            <a:fld id="{F21750E0-497A-A045-9763-8368240CDA3B}" type="datetimeFigureOut">
              <a:rPr lang="en-US" smtClean="0"/>
              <a:t>12/7/15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693396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p>
            <a:fld id="{F21750E0-497A-A045-9763-8368240CDA3B}" type="datetimeFigureOut">
              <a:rPr lang="en-US" smtClean="0"/>
              <a:t>12/7/15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57767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750E0-497A-A045-9763-8368240CDA3B}" type="datetimeFigureOut">
              <a:rPr lang="en-US" smtClean="0"/>
              <a:t>12/7/15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28477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fld id="{F21750E0-497A-A045-9763-8368240CDA3B}" type="datetimeFigureOut">
              <a:rPr lang="en-US" smtClean="0"/>
              <a:t>12/7/15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03289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fld id="{F21750E0-497A-A045-9763-8368240CDA3B}" type="datetimeFigureOut">
              <a:rPr lang="en-US" smtClean="0"/>
              <a:t>12/7/15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42477110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1750E0-497A-A045-9763-8368240CDA3B}" type="datetimeFigureOut">
              <a:rPr lang="en-US" smtClean="0"/>
              <a:t>12/7/15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C6FD8-5083-734A-8722-76CFB4C6226D}" type="slidenum">
              <a:rPr lang="en-US" smtClean="0"/>
              <a:t>‹#›</a:t>
            </a:fld>
            <a:endParaRPr lang="en-US" dirty="0"/>
          </a:p>
        </p:txBody>
      </p:sp>
    </p:spTree>
    <p:extLst>
      <p:ext uri="{BB962C8B-B14F-4D97-AF65-F5344CB8AC3E}">
        <p14:creationId xmlns:p14="http://schemas.microsoft.com/office/powerpoint/2010/main" val="161747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Figures – PAGES Magazine</a:t>
            </a:r>
            <a:br>
              <a:rPr lang="en-US" dirty="0" smtClean="0"/>
            </a:br>
            <a:r>
              <a:rPr lang="en-US" dirty="0" smtClean="0"/>
              <a:t>23(2) </a:t>
            </a:r>
            <a:r>
              <a:rPr lang="en-US" dirty="0" smtClean="0"/>
              <a:t>2015</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Please cite the PAGES magazine article and, if available, the original reference when using a figure. See note section below the figures for details.</a:t>
            </a:r>
            <a:endParaRPr lang="en-US" dirty="0"/>
          </a:p>
        </p:txBody>
      </p:sp>
    </p:spTree>
    <p:extLst>
      <p:ext uri="{BB962C8B-B14F-4D97-AF65-F5344CB8AC3E}">
        <p14:creationId xmlns:p14="http://schemas.microsoft.com/office/powerpoint/2010/main" val="337079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49" y="1938528"/>
            <a:ext cx="8058251" cy="2907792"/>
          </a:xfrm>
          <a:prstGeom prst="rect">
            <a:avLst/>
          </a:prstGeom>
        </p:spPr>
      </p:pic>
    </p:spTree>
    <p:extLst>
      <p:ext uri="{BB962C8B-B14F-4D97-AF65-F5344CB8AC3E}">
        <p14:creationId xmlns:p14="http://schemas.microsoft.com/office/powerpoint/2010/main" val="1600337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88" y="1002792"/>
            <a:ext cx="7315200" cy="4876800"/>
          </a:xfrm>
          <a:prstGeom prst="rect">
            <a:avLst/>
          </a:prstGeom>
        </p:spPr>
      </p:pic>
    </p:spTree>
    <p:extLst>
      <p:ext uri="{BB962C8B-B14F-4D97-AF65-F5344CB8AC3E}">
        <p14:creationId xmlns:p14="http://schemas.microsoft.com/office/powerpoint/2010/main" val="1356250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 y="933595"/>
            <a:ext cx="7936992" cy="4925975"/>
          </a:xfrm>
          <a:prstGeom prst="rect">
            <a:avLst/>
          </a:prstGeom>
        </p:spPr>
      </p:pic>
    </p:spTree>
    <p:extLst>
      <p:ext uri="{BB962C8B-B14F-4D97-AF65-F5344CB8AC3E}">
        <p14:creationId xmlns:p14="http://schemas.microsoft.com/office/powerpoint/2010/main" val="54531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 y="363389"/>
            <a:ext cx="6894576" cy="6179583"/>
          </a:xfrm>
          <a:prstGeom prst="rect">
            <a:avLst/>
          </a:prstGeom>
        </p:spPr>
      </p:pic>
    </p:spTree>
    <p:extLst>
      <p:ext uri="{BB962C8B-B14F-4D97-AF65-F5344CB8AC3E}">
        <p14:creationId xmlns:p14="http://schemas.microsoft.com/office/powerpoint/2010/main" val="782761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242224"/>
            <a:ext cx="4658868" cy="5933278"/>
          </a:xfrm>
          <a:prstGeom prst="rect">
            <a:avLst/>
          </a:prstGeom>
        </p:spPr>
      </p:pic>
    </p:spTree>
    <p:extLst>
      <p:ext uri="{BB962C8B-B14F-4D97-AF65-F5344CB8AC3E}">
        <p14:creationId xmlns:p14="http://schemas.microsoft.com/office/powerpoint/2010/main" val="508536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85" y="1828800"/>
            <a:ext cx="7977055" cy="3163824"/>
          </a:xfrm>
          <a:prstGeom prst="rect">
            <a:avLst/>
          </a:prstGeom>
        </p:spPr>
      </p:pic>
    </p:spTree>
    <p:extLst>
      <p:ext uri="{BB962C8B-B14F-4D97-AF65-F5344CB8AC3E}">
        <p14:creationId xmlns:p14="http://schemas.microsoft.com/office/powerpoint/2010/main" val="1685763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 y="373321"/>
            <a:ext cx="6473952" cy="6261579"/>
          </a:xfrm>
          <a:prstGeom prst="rect">
            <a:avLst/>
          </a:prstGeom>
        </p:spPr>
      </p:pic>
    </p:spTree>
    <p:extLst>
      <p:ext uri="{BB962C8B-B14F-4D97-AF65-F5344CB8AC3E}">
        <p14:creationId xmlns:p14="http://schemas.microsoft.com/office/powerpoint/2010/main" val="99993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13" y="1159635"/>
            <a:ext cx="8174459" cy="3477389"/>
          </a:xfrm>
          <a:prstGeom prst="rect">
            <a:avLst/>
          </a:prstGeom>
        </p:spPr>
      </p:pic>
    </p:spTree>
    <p:extLst>
      <p:ext uri="{BB962C8B-B14F-4D97-AF65-F5344CB8AC3E}">
        <p14:creationId xmlns:p14="http://schemas.microsoft.com/office/powerpoint/2010/main" val="1833515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91" y="931875"/>
            <a:ext cx="7889711" cy="4792269"/>
          </a:xfrm>
          <a:prstGeom prst="rect">
            <a:avLst/>
          </a:prstGeom>
        </p:spPr>
      </p:pic>
    </p:spTree>
    <p:extLst>
      <p:ext uri="{BB962C8B-B14F-4D97-AF65-F5344CB8AC3E}">
        <p14:creationId xmlns:p14="http://schemas.microsoft.com/office/powerpoint/2010/main" val="1411360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416" y="558727"/>
            <a:ext cx="6821424" cy="5680911"/>
          </a:xfrm>
          <a:prstGeom prst="rect">
            <a:avLst/>
          </a:prstGeom>
        </p:spPr>
      </p:pic>
    </p:spTree>
    <p:extLst>
      <p:ext uri="{BB962C8B-B14F-4D97-AF65-F5344CB8AC3E}">
        <p14:creationId xmlns:p14="http://schemas.microsoft.com/office/powerpoint/2010/main" val="1302341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355" y="395889"/>
            <a:ext cx="6892119" cy="6193593"/>
          </a:xfrm>
          <a:prstGeom prst="rect">
            <a:avLst/>
          </a:prstGeom>
        </p:spPr>
      </p:pic>
    </p:spTree>
    <p:extLst>
      <p:ext uri="{BB962C8B-B14F-4D97-AF65-F5344CB8AC3E}">
        <p14:creationId xmlns:p14="http://schemas.microsoft.com/office/powerpoint/2010/main" val="1205181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03" y="1152143"/>
            <a:ext cx="7526165" cy="4682947"/>
          </a:xfrm>
          <a:prstGeom prst="rect">
            <a:avLst/>
          </a:prstGeom>
        </p:spPr>
      </p:pic>
    </p:spTree>
    <p:extLst>
      <p:ext uri="{BB962C8B-B14F-4D97-AF65-F5344CB8AC3E}">
        <p14:creationId xmlns:p14="http://schemas.microsoft.com/office/powerpoint/2010/main" val="1121566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406400"/>
            <a:ext cx="4320540" cy="6023610"/>
          </a:xfrm>
          <a:prstGeom prst="rect">
            <a:avLst/>
          </a:prstGeom>
        </p:spPr>
      </p:pic>
    </p:spTree>
    <p:extLst>
      <p:ext uri="{BB962C8B-B14F-4D97-AF65-F5344CB8AC3E}">
        <p14:creationId xmlns:p14="http://schemas.microsoft.com/office/powerpoint/2010/main" val="1018757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82" y="310579"/>
            <a:ext cx="6905767" cy="6547421"/>
          </a:xfrm>
          <a:prstGeom prst="rect">
            <a:avLst/>
          </a:prstGeom>
        </p:spPr>
      </p:pic>
    </p:spTree>
    <p:extLst>
      <p:ext uri="{BB962C8B-B14F-4D97-AF65-F5344CB8AC3E}">
        <p14:creationId xmlns:p14="http://schemas.microsoft.com/office/powerpoint/2010/main" val="129046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545" y="586854"/>
            <a:ext cx="7352531" cy="5166223"/>
          </a:xfrm>
          <a:prstGeom prst="rect">
            <a:avLst/>
          </a:prstGeom>
        </p:spPr>
      </p:pic>
    </p:spTree>
    <p:extLst>
      <p:ext uri="{BB962C8B-B14F-4D97-AF65-F5344CB8AC3E}">
        <p14:creationId xmlns:p14="http://schemas.microsoft.com/office/powerpoint/2010/main" val="1707467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588" y="213867"/>
            <a:ext cx="4604004" cy="6289703"/>
          </a:xfrm>
          <a:prstGeom prst="rect">
            <a:avLst/>
          </a:prstGeom>
        </p:spPr>
      </p:pic>
    </p:spTree>
    <p:extLst>
      <p:ext uri="{BB962C8B-B14F-4D97-AF65-F5344CB8AC3E}">
        <p14:creationId xmlns:p14="http://schemas.microsoft.com/office/powerpoint/2010/main" val="99765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44" y="1028342"/>
            <a:ext cx="7777980" cy="4933546"/>
          </a:xfrm>
          <a:prstGeom prst="rect">
            <a:avLst/>
          </a:prstGeom>
        </p:spPr>
      </p:pic>
    </p:spTree>
    <p:extLst>
      <p:ext uri="{BB962C8B-B14F-4D97-AF65-F5344CB8AC3E}">
        <p14:creationId xmlns:p14="http://schemas.microsoft.com/office/powerpoint/2010/main" val="247276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64" y="1517904"/>
            <a:ext cx="8013032" cy="3383280"/>
          </a:xfrm>
          <a:prstGeom prst="rect">
            <a:avLst/>
          </a:prstGeom>
        </p:spPr>
      </p:pic>
    </p:spTree>
    <p:extLst>
      <p:ext uri="{BB962C8B-B14F-4D97-AF65-F5344CB8AC3E}">
        <p14:creationId xmlns:p14="http://schemas.microsoft.com/office/powerpoint/2010/main" val="940300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 y="1588601"/>
            <a:ext cx="8472728" cy="3788071"/>
          </a:xfrm>
          <a:prstGeom prst="rect">
            <a:avLst/>
          </a:prstGeom>
        </p:spPr>
      </p:pic>
    </p:spTree>
    <p:extLst>
      <p:ext uri="{BB962C8B-B14F-4D97-AF65-F5344CB8AC3E}">
        <p14:creationId xmlns:p14="http://schemas.microsoft.com/office/powerpoint/2010/main" val="579823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96" y="1060609"/>
            <a:ext cx="7498080" cy="4681611"/>
          </a:xfrm>
          <a:prstGeom prst="rect">
            <a:avLst/>
          </a:prstGeom>
        </p:spPr>
      </p:pic>
    </p:spTree>
    <p:extLst>
      <p:ext uri="{BB962C8B-B14F-4D97-AF65-F5344CB8AC3E}">
        <p14:creationId xmlns:p14="http://schemas.microsoft.com/office/powerpoint/2010/main" val="1950823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980</TotalTime>
  <Words>3836</Words>
  <Application>Microsoft Macintosh PowerPoint</Application>
  <PresentationFormat>On-screen Show (4:3)</PresentationFormat>
  <Paragraphs>428</Paragraphs>
  <Slides>21</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Calibri</vt:lpstr>
      <vt:lpstr>Arial</vt:lpstr>
      <vt:lpstr>Office Theme</vt:lpstr>
      <vt:lpstr>Figures – PAGES Magazine 23(2)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dc:creator>
  <cp:lastModifiedBy>Lucien von Gunten</cp:lastModifiedBy>
  <cp:revision>109</cp:revision>
  <dcterms:created xsi:type="dcterms:W3CDTF">2012-10-30T11:34:31Z</dcterms:created>
  <dcterms:modified xsi:type="dcterms:W3CDTF">2015-12-07T14:33:37Z</dcterms:modified>
</cp:coreProperties>
</file>