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901" autoAdjust="0"/>
  </p:normalViewPr>
  <p:slideViewPr>
    <p:cSldViewPr snapToGrid="0" snapToObjects="1">
      <p:cViewPr>
        <p:scale>
          <a:sx n="76" d="100"/>
          <a:sy n="76" d="100"/>
        </p:scale>
        <p:origin x="-4192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B21EF-2DEE-034F-8C93-B01166376A0D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7A13C-A4BA-3348-B2DC-1BAC2DFA86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3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PAGES restructured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High-precision sampling of laminated sediments: Strategies from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Suigetsu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Takeshi Nakagawa1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Suigetsu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2006 Project Members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(A-C) Marker layers with reference depth. (D-G) Depths measured relative to the marker layer. The sediment picture is artificially distorted for demonstration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purposes in order to enhance the impact of non-horizontal layers.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Geography, University of Newcastle,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Newcastle upon Tyne, UK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www.suigetsu.org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Takeshi Nakagawa: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nakag@fc.ritsumei.ac.jp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Seasonal laminae in marine sediments: applications and potential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Alan E.S. Kemp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(A) Back-scattered electron imagery (BSEI) photomosaic of a polished thin section (PTS) of resin-embedded seasonally laminated sediments of deglacial age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Palmer Deep, West Antarctic Peninsula. The core interval shows three seasonal flux laminae: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spring diatom lamina dominated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Hyalochaete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Chaetoceros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spp. resting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spores (CRS); (ii) summer terrigenous lamina; and (iii) late summer lamina characterized by high abundances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Thalassiosira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antarctica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resting spores. (B) BSEI of PTS and (C)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topographic SEM images of T.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antarctica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resting spore lamina (iii). (D) BSEI and (E) topographic SEM images of CRS lamina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(F) Seasonal offset between δ18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diatom for CRS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(spring) and T.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antarctica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RS (summer) sampled from the same year (modified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Maddison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2006 and Swann et al. 2013).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Oceanography Centre, University of Southampton,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Alan E.S. Kemp: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aesk@noc.soton.ac.uk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Seasonal laminae in marine sediments: applications and potential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Alan E.S. Kemp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(A) Back-scattered electron imagery (BSEI) of seasonally laminated sediments of Cretaceous age from the Alpha Ridge of the Arctic Ocean. (B) Topographic SEM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of spring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Chaetoceros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-type resting spore lamina. (C) Multi-taper method (MTM) power spectra of time series of resting spore lamina thickness from a 507-year interval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showing peaks significant at 99% confidence level in the quasi-biennial and typical ENSO low frequency band (4.1 years). (D) and (E) Wavelet power spectra (D) of the Niño3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SST index from 1871 to 1998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Torrence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Compo 1998) resampled to annual resolution to mimic laminated data, and (E) a 507-year Alpha Ridge record from the late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Cretaceous. Late Cretaceous periodicities in the ENSO-band (broadly, 2-8 years) are non-stationary, that is to say, the dominant frequencies vary with time, and show a striking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resemblance to similar behavior in the modern ENSO time series. (Adapted from Figs 2-4 of Davies et al. 2011).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Oceanography Centre, University of Southampton,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Alan E.S. Kemp: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aesk@noc.soton.ac.uk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global network of tree-ring widths and its applications to paleoclimatology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St. George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The global network of tree-ring width data held by the World Data Center for Paleoclimatology, NOAA (status 6 July 2012). Colored crosses mark the location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ring-width records from the tree genera most commonly used. Records derived from genera other than those included in the legend are indicated by grey crosses.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Geography, Environment and Society,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Minnesota,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St. George: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stgeorge@umn.edu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global network of tree-ring widths and its applications to paleoclimatology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St. George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Drought severity in North America (Cook et al. 2004) and monsoon Asia (Cook et al. 2010) during the late Victorian Great Drought of 1876 to 1878 AD. Cook 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al. have used ring-widths and other tree-ring parameters to produce year-by-year maps of summer drought severity (as represented by the Palmer Drought Severity Index)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extending back to 1 BC in North America and 1300 AD in Asia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Geography, Environment and Society,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Minnesota,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St. George: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stgeorge@umn.edu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potential of tree rings in Terra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 Turney1, J. Palmer1, K. Allen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P. Baker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P. Grierson3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Location of Australasian tree-ring sites discussed in the text with major climatic and oceanographic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boundaries shown. ITCZ denotes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Intertropical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Convergence Zone, LC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Leeuwin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Current, EAC the East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Australian Current, TF the Tasman Front, STF the Sub Tropical Front, and SAF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Subantarctic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Front.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1Climate Change Research Centre, University of New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South Wales, Kensington, Australia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Melbourne School of Land and Environment, University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Melbourne, Richmond, Australia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3School of Plant Biology, The University of Western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Australia, Crawley, Australia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c.turney@unsw.edu.au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potential of tree rings in Terra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 Turney1, J. Palmer1, K. Allen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P. Baker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P. Grierson3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Ancient kauri tree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Agathis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prior to commercial processing in Northland, New Zealand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(Jonathan Palmer pictured for scale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1Climate Change Research Centre, University of New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South Wales, Kensington, Australia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Melbourne School of Land and Environment, University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Melbourne, Richmond, Australia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3School of Plant Biology, The University of Western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Australia, Crawley, Australia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c.turney@unsw.edu.au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Bivalve shells: ultra high-resolution paleoclimate archives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Bernd R. Schöne1 and Donna Surge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Growth patterns in bivalve shells (example: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Arctica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islandica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(A) Schematic cross-section showing internal growth patterns in the outer (white) and inner (gray) shell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layers. Polished sections stained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Mutvei’s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solution show daily (B) and annual (C) growth patterns in the outer shell layer. Growth lines (marked yellow in B and C) delimit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 increments.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1Institute of Geosciences, University of Mainz, 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Geological Sciences, University of North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Carolina, Chapel Hill,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Bernd R.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Schöne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schoeneb@uni-mainz.de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Bivalve shells: ultra high-resolution paleoclimate archives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Bernd R. Schöne1 and Donna Surge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A 1357-year master chronology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Arctica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islandica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North Icelandic shelf (data from Butler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 2013). (A) Sample depth. Each horizontal line indicates the lifespan of one specimen. (B) Stacked record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growth increment width-chronologies of the 30 specimens shown in (A). The black line represents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30-year low-pass filtered annual growth data (gray). (C) Growth increment data can be combined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highresolution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geochemical analysis. The example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Schöne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Fiebig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(2009) illustrates the annual temperature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evolution in the southern North Sea during the late 19th and the 20th century reconstructed from δ18Oshell values.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Instrumental sea surface temperatures are given for comparison.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1Institute of Geosciences, University of Mainz, 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Geological Sciences, University of North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Carolina, Chapel Hill,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Bernd R.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Schöne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schoeneb@uni-mainz.de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Annually laminated speleothems in paleoclimate studies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Liangcheng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Tan1, I.J. Orland2 and H. Cheng2,3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Four types of speleothem laminas. (A) Fluorescent laminas excited by UV light. (B) Visible laminas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 under reflected-light microscopy. (C) Calcite (C) and aragonite (A) couplets, observed under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transmitted-light microscopy, and (D) geochemical laminas where the normalized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peaks were used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16 years. Modified from Tan et al. (2006) and Johnson et al. (2006).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1Institute of Earth Environment, State Key Laboratory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Loess and Quaternary Geology, Xi’an, China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Earth Sciences, University of Minnesota,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Minneapolis,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3Institute of Global Environmental Change, Xi’an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Jiaotong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University, Xi’an, China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Liangcheng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Tan: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tanlch@ieecas.cn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Editorial: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Maximizing the information yield from annually resolving natural archives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Bernd Zolitschka1 and Jennifer Pike2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Micro-XRF elemental grid scan of a varved sediment section from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Piánico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paleolake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(Italy) documenting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subannual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geochemical profile for the element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(image courtesy of Peter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Dulski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1Institute of Geography, University of Bremen, 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of Earth and Ocean Sciences, Cardiff University, UK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Zolitschka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zoli@uni-bremen.de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Annually laminated speleothems in paleoclimate studies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Liangcheng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Tan1, I.J. Orland2 and H. Cheng2,3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Comparison of temperature from September to May reconstructed by speleothem layer thickness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Xianglong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in southern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Qinling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Mountains, central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China (red lines) with (A) tree ring-based winter temperature reconstruction from nearby, and (B) surface winter temperature across China during the last hundred years.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Modified from Tan et al. 2013.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1Institute of Earth Environment, State Key Laboratory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Loess and Quaternary Geology, Xi’an, China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Earth Sciences, University of Minnesota,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Minneapolis,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3Institute of Global Environmental Change, Xi’an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Jiaotong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University, Xi’an, China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Liangcheng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Tan: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tanlch@ieecas.cn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Seasonality in speleothems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Ian J. Fairchild1, M. Bar-Matthews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P. M. Wynn3 and I. J. Orland4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Three annual growth cycles in a speleothem from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cave, Austrian Alps (Obi84) depicting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relative concentrations of lead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zinc (Zn) and sulfur (S; known to be in the form of sulfate by absorption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studies) mapped by micro-XRF synchrotron radiation. High-intensity banding (“greener”) represents transport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organic-ligand-bound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Zn during synoptic rainfall events. Highest intensity bands represent intense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autumnal rainfall and loss of organic molecules and associated metals from the soil zone during times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vegetation dieback. Relative concentrations of S demonstrate independent verification of seasonality and timing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autumnal flush of Zn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Low winter S concentrations are a product of low cave chamber PCO2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carbonate to sulfate ratios during speleothem growth. From Wynn et al. (2014) with permission.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1School of Geography, Earth and Environmental Sciences,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Birmingham, UK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Geological Survey of Israel, Jerusalem, Israel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3Lancaster Environment Centre, Lancaster University, UK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4Department of Earth Sciences, University of Minnesota,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Minneapolis,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Ian J. Fairchild: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i.j.fairchild@bham.ac.uk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Seasonality in speleothems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Ian J. Fairchild1, M. Bar-Matthews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P. M. Wynn3 and I. J. Orland4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Examples of four patterns (A-D) of fluorescent banding and δ18O variability observed on annual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 bands in a stalactite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Soreq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(Israel) that grew from 34 to 4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schematic of each pattern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shown above an example from the speleothem. The spots analyzed for δ18O by ion microprobe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marked by red dots, ~10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diameter, on the image of fluorescent banding acquired by confocal laser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fluorescent microscopy. Green triangles and blue crosses mark δ18O values measured in areas of bright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dark fluorescence, respectively; each with 2σ error bars. Note the range of δ18O analyses within single bands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varies from 0 to &gt;2‰ (Figure adapted from Orland et al. 2012, which includes a climatic interpretation of these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patterns).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1School of Geography, Earth and Environmental Sciences,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Birmingham, UK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Geological Survey of Israel, Jerusalem, Israel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3Lancaster Environment Centre, Lancaster University, UK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4Department of Earth Sciences, University of Minnesota,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Minneapolis,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Ian J. Fairchild: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i.j.fairchild@bham.ac.uk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 of the art of ice core annual layer dating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O. Rasmussen,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Svensson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Winstrup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Three 3-meter long sections (A-C) of annually resolved δ18O data from different depths of the 2,037 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 South Greenland DYE-3 ice core. The ages are (A) 175-180, (B) 1845-1854, and (C) 4657-4678 years before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A.D. 2000, respectively. Gray bars show manually identified winter minima. (D) The ice flow leads to annual layer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thinning that together with diffusion ultimately leads to a loss of the annual signal with depth.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for Ice and Climate,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Bohr Institute, University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Copenhagen, Denmark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O. Rasmussen: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olander@gfy.ku.dk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 of the art of ice core annual layer dating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O. Rasmussen,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Svensson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Winstrup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Example of continuous flow analysis data (smoothed curves in bold) from a shallow ice core from the North East Greenland Ice Stream (NEGIS) site. Several different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impurities are measured, but here we show only the concentration of insoluble dust, Sodium ions, and Ammonium ions, chosen because the annual signal is expressed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ways in these three data series. Manually identified winter layers (grey solid bars) and automated dating results (open gray bars; for method see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Winstrup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2012)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agree in sections where the annual signal is clearly expressed in all three data series with a resolution sufficient to resolve even relatively thin layers.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for Ice and Climate,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Bohr Institute, University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Copenhagen, Denmark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O. Rasmussen: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olander@gfy.ku.dk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Annually resolved climate signals in high-alpine ice cores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Schwikowski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Eichler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T.M.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Mariani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Annual layer thickness for the Illimani ice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core from Bolivia as function of the depth below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ice surface and the associated age of the ice.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Paul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Scherrer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Oeschger Centre for Climate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 Research, University of Bern, Switzerland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Schwikowski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margit.schwikowski@psi.ch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Annually resolved climate signals in high-alpine ice cores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Schwikowski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Eichler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T.M.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Mariani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Calibration of ice core data (black) with instrumental temperatures (red) at different resolution: (A)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Fiescherhorn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ice core δ18O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Jungfraujoch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(JFJ) temperature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(seasonal values;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Mariani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2012), Switzerland (B) Illimani ice core NH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and HadCRUT3 (Amazon subset: 82-34°W, 12-20°S) temperature (annual values;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Kellerhals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2010), Bolivia, and (C) Belukha ice core δ18O and Barnaul (March-November) temperature (10-year averages;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Eichler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2009), Russia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Paul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Scherrer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Oeschger Centre for Climate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 Research, University of Bern, Switzerland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Schwikowski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margit.schwikowski@psi.ch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PAGES’ Focus 4 Theme on Soils and Sediments: an Asian perspective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Hoffmann1, R. Wasson2 and A. Ziegler3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Amount of land employed for both extensive (A and C) and intensive (B and D) uses as at AD 1 (A and B), and then again in AD 1850 (C and D). The land use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patterns were extracted from the animation shown at http://grkapweb1.epfl.ch/pub/KK12_totallanduse.mov (Kaplan et al. 2011).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Geography, University of Bonn, 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Asia Research Institute, National University of Singapore,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Singapore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3Geography Department, National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Singapore, Singapore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Hoffmann: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thomas.hoffmann@uni-bonn.de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upheaval in ancient Angkor resulting from fluvial response to land use and climate variability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 Penny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Archeological map of Greater Angkor, emphasizing the complexity of the water management network,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articulation of canals and rectilinear reservoirs with the natural fluvial network. Data from Evans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(2007),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Pottier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(1999), Mekong River Commission, Japanese International Cooperation Agency. (A) False color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 terrain model derived from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LiDAR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point cloud. Erosion caused by uncontrolled water flow through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canal network is clearly apparent as pale blue and green colors. Such water flow events triggered significant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vertical incision of the canal bed. Image courtesy of Khmer Archaeology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LiDAR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Consortium/Damian Evans. (B)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Thma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(lit. stone bridge), immediately east of the famous walled enclosure of Angkor Thom, once spanned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Reap canal. Destabilization of the canal network during the 14th century caused the canal to incise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meters below the bridge, destroying its eastern half and leaving its western half, seen here, abandoned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dry canal bed. (C) Many of the ancient canals south of the city, presumably critical in linking the ports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edge of the lake to the markets in the central urban area, are now filled with several meters of sediment,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 coarse (28% by weight) to very-coarse (17%) cross-bedded sand and gravel (D), with the largest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clasts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-5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&gt; 32 mm in diameter. These deposits indicate an increase in the flux of sediment and other materials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canal network, and flows of sufficient energy to entrain them. Post-dating the 14th century, these events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broadly coincide with multi-decadal scale drought.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of Geosciences, The University of Sydney,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 Penny: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dan.penny@sydney.edu.au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Sediment load and carbon burial in the Yellow River during the Holocene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Lishan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Xixi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Location of the Yellow River basin with its middle reaches covered by the Loess Plateau that serves as the major sediment source.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Geography, National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Singapore, Singapore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Lishan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georl@nus.edu.sg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Layers within layers: quantifying seasonal versus event processes in Arctic clastic varved sediments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F. Lamoureux1 and Pierre Francus2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Four years of river discharge and suspended sediment flux at Cape Bounty Arctic Watershed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(CBAWO). Pie size is scaled to the magnitude of flux. Note the contrast between 2006 when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snowmelt dominated runoff and sediment transport, compared to 2009 when two major rainfall events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responsible for 89% of sediment transport (after Lewis et al. 2012).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Geography, Queen’s University,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Kingston, Canada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 National de la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Recherche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Scientifique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Centre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Eau Terre et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Environnement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Québec, Canada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F. Lamoureux: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scott.lamoureux@queensu.ca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Sediment load and carbon burial in the Yellow River during the Holocene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Lishan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Xixi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Changes in sediment load from the Yellow River basin during the Holocene as measured at Sanmenxia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Lijin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stations (Fig. 1). Measurements at Sanmenxia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referred to as the total sediment load from the Yellow River basin, those at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Lijin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monitor the discharge to the delta and the ocean. The “pristine” sediment load during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 and middle Holocene was estimated from the sediment volume of deltaic and marine depositions and the sediments accumulated on the fluvial plains in the lower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Yellow River basin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Milliman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1987; Shi et al. 2002; Wang et al. 2007).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Geography, National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Singapore, Singapore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Lishan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georl@nus.edu.sg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Tectonic and volcanic forcing on fluvial systems: two case studies from Hokkaido, Japan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Parkner1 and Mio Kasai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Location map of Hokkaido (inset) and the studied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River.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1College of Geoscience, University of Tsukuba, Japan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2Graduate School of Agriculture, Hokkaido University,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Sapporo, Japan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Parkner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parkner.thomas.gb@u.tsukuba.ac.jp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Tectonic and volcanic forcing on fluvial systems: two case studies from Hokkaido, Japan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Parkner1 and Mio Kasai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Relationship between stream power and specific sediment gain in a channel reach. Reaches were grouped according the dominant landslide type (i.e. deep-seated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vs. shallow landslides) in their tributary catchments.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1College of Geoscience, University of Tsukuba, Japan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2Graduate School of Agriculture, Hokkaido University,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Sapporo, Japan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Parkner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parkner.thomas.gb@u.tsukuba.ac.jp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Hydroclimatic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reconstructions over Europe and the Mediterranean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Jürg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Luterbacher1, J. Werner1, D. Fleitmann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J.F. Gonzalez-Rouco3, D. McCarroll4, S. Wagner5, E. Zorita5, J. Gómez-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Navarro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U. Büntgen7,8 and J. Esper9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Correlation map between summer precipitation reconstructed using the “analog method” based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pseudo-proxy locations (green stars) and the original regional climate model output. The reconstructed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 is 1-1999 AD (Gomez et al., unpublished data).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Geography, University of Giessen,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Archaeology, University of Reading, UK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3Institute of Geoscience,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Complutense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University,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Madrid, Spain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4Department of Geography, Swansea University, UK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5Institute of Coastal Research, Helmholtz-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Zentrum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Geesthacht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Climate and Environmental Physics and Oeschger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for Climate Change Research, University of Bern,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Switzerland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7WSL,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Birmensdorf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Switzerland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7Global Change Research Centre AS CR, Brno, Czech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Republic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9Department of Geography, University of Mainz, Germany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Luterbacher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Juerg.luterbacher@geogr.uni-giessen.de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12th International Workshop on Subfossil Chironomids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Peter Langdon1 and Steve Brooks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Subfossil head capsule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Corynocera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ambigua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(image from Brooks et al. 2007). This taxon is relatively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 to identify but its (paleo)ecology is not straightforward. It is seemingly a good cold indicator in the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Lateglacial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in northern regions but also appears to tolerate warm, eutrophic conditions in southern parts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range during the late Holocene. This illustrates the potential problems of using transfer functions, as raised by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Juggins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(2013).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1Geography and Environment, University of Southampton,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Life Sciences, Natural History Museum,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London, UK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Peter Langdon: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P.G.Langdon@soton.ac.uk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Multi-Scale Analyses of Fire-Climate-Vegetation Interactions on Millennial Scales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Boris Vannière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1, O. Blarquez2,3, J. Marlon4, A.-L. Daniau5 and M. Power6,7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Map of sites available in GCDv3 (top panel) and comparison of the Fortran (e.g. Marlon et al. 2013) and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paleofire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 package compositing outputs for all GCDv03 charcoal sites (bottom panel). Composite curves (plain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line) and associated 95% confidence intervals are displayed in blue for the Fortran procedure and in red for the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paleofire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 package. The results were obtained using the same arguments for both procedures. The results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approaches are highly correlated (r &gt; 0.99) and significant (p &lt;&lt; 0.001).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paleofire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R-package offers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comparable results for charcoal series synthesis to former analyses based on the Fortran’s method. The 500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 smoothing window-width used in this analysis does not capture the most recent downturn known to have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occurred in global fire activity since the turn of the 20th century.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1Chrono-Environnement, CNRS, University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Franche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Comté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Besançon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France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d'Étude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Forêt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Québec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Montréal, Canada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3Forest Research Institute,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Québec 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Abitibi-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Témiscamingue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Rouyn-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Noranda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Canada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4Yale School of Forestry &amp; Environmental Studies, Yale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University, New Haven,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5EPOC, CNRS,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Bordeaux,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Talence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France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Geography, University of Utah, Salt Lake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City,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7Natural History Museum of Utah, University of Utah, Salt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Lake City,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Vannière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boris.vanniere@univ-fcomte.fr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Holocene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-Arctic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peatland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carbon dynamics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Zicheng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Yu and Julie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Loisel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Map showing the locations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peatland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sites for C accumulation and peat properties in the database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Loisel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in press). Also shown are C accumulation sites used in a previous synthesis (Yu et al. 2010) and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 of northern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peatlands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(green area from Yu et al. 2010). Figure modified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Loisel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(in press).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Earth and Environmental Sciences, Lehigh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University, Bethlehem, United States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Zicheng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Yu : ziy2@lehigh.edu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Estimating rates and sources of sea level change during past warm periods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Glenn Milne1, A. Carlson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 Dutton3, A. Long4 and O. Rybak5,6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Estimates of the contribution of the Greenland ice sheet to global mean sea level during the Last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Interglacial. The studies numbered in publication order along the x-axis are: (1)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Cuffey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Marshall (2000); (2)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Tarasov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Peltier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(2003; most likely range shown); (3)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L’homme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(2005; most likely range shown); (4) Otto-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Bliesner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(2006); (5)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Oerlemans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(2006); (6) Robinson et al. (2011; most likely range shown); (7) Colville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 (2011); (8) Born and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Nisancioglu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(2012); (9)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Quiquet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(2012); (10)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Helsen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(2013); (11) Stone et al.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(2013).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range of values are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Earth Sciences, University of Ottawa,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Canada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College of Oceanic and Atmospheric Sciences, Oregon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 University, Corvallis,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3Department of Geological Sciences,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Florida,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Gainsville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4Department of Geography, Durham University, UK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5Department of Geography, Free University of Brussels,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Belgium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Institute of Natural and Technical Systems of the Russian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Academy of Sciences, Sochi, Russia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Glenn Milne: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gamilne@uottawa.ca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 MPARE 2013: Constraining tropical ocean cooling during the Last Glacial Maximum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W. Lea1, M. Kienast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T. de Garidel-Thoron3, M. Kageyama4, A. Paul5 and E. Bard3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(A) Distribution of newly available low latitude records (black dots) compared to the MARGO (2009) dataset (red dots) that have Mg/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(top panel) and UK37’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(lower panel)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paleothermometry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data. Note that sites are concentrated along oceanic margins. (B) Whisker plot comparison of low latitude UK37’ and Mg/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 compiled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MARGO (2009). On average, Mg/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 indicates 3°C of tropical cooling vs. 2°C for UK37’.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Earth Science, University of California,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Santa Barbara, USA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Oceanography, Dalhousie University,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Halifax, Canada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3CEREGE, Aix-Marseille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Aix-en-Provence,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4LSCE/IP SL, Gif-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-Yvette, France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5MARUM – Center for Marine Environmental Sciences,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Bremen, Germany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Lea: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lea@geol.ucsb.edu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Integrated analyses of reconstructions and multi-model simulations for the past two millennia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Johann H. Jungclaus1, H. Goosse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E. García-Bustamante3,4, L. Fernández-Donado4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J.F. González-Rouco4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Correlation values between PAGES2k reconstructions and PMIP 3 (grey) and pre-PMIP 3 (black)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simulations. Regions are depicted with colors. The full (empty) circles indicate a correlation value (not)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significantly different from zero (p&lt;0.05). The gray shaded area highlights the simulations that included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comparatively lower solar forcing variability scenario. Time series were 31-year low pass filtered and the full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 of overlap between simulations and reconstructions used. See Table 5.A.1 in Masson-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Delmotte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for details on model names and forcing.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1Max Planck Institute for Meteorology, Hamburg,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Georges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Lemaître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Centre for Earth and Climate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catholique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Louvain, Belgium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3Department of Physics, University of Murcia, Spain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4Institute of Geosciences, CSIC-UCM,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Complutense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Madrid, Spain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Johan H.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Jungclaus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johann.jungclaus@mpimet.mpg.de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Layers within layers: quantifying seasonal versus event processes in Arctic clastic varved sediments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F. Lamoureux1 and Pierre Francus2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Results of an image analysis of particles in five varves from marine sediments 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Saanich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Inlet, British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Columbia. This image was obtained using a flatbed scanner under cross-polarized light while particle size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analysis was carried out at 220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intervals (102 measurements in total). Interpreted seasons are indicated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winter (W) and summer (S) (Lewis et al. 2010). Blue dashed lines indicate the transition from underlying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terrigenous sediment to overlying biogenic sediment and red lines indicate the opposite transition.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Geography, Queen’s University,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Kingston, Canada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 National de la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Recherche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Scientifique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Centre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Eau Terre et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Environnement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Québec, Canada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F. Lamoureux: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scott.lamoureux@queensu.ca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PMIP Ocean - Understanding changes since the Last Glacial Maximum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Andreas Schmittner1, S.P. Harrison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A.E. Carlson1, A.C. Mix1, M. Kageyama3 and Michal Kucera4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Comparison of deep (2 km) ocean δ13CDIC distributions in modern observations (top left) and three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circulation models calculated using the same underlying biogeochemistry model (MOBI;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Schmittner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al. 2013) and transport tracer matrix method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Khatiwala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2005). The model simulations do not account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anthropogenic rise in atmospheric δ13C. Note the effect of higher resolution (1°×1° MIT-ECCO lower right)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simulation of the western boundary current in the Atlantic compared with the coarser resolution models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(2.8°×2.8° MIT upper right and 1.8°×3.6°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lower left). PMIP 3 LGM simulations using this offline method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calculating tracer distributions will be used in the future to predict isotope distributions for comparison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 data from ocean sediments.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1College of Earth, Ocean,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Atmsopheric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Sciences,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Oregon State University, Corvallis, USA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for Past Climate Change, University of Reading,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 and Department of Biological Sciences, Macquarie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University, Sydney, Australia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3Laboratoire des Sciences du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de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l’Environnement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 SL, Gif-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-Yvette, France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4Center for Marine Environmental Sciences,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Bremen, Germany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Andreas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Schmittner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aschmitt@coas.oregonstate.edu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Quaternary paleoecology: Reconstructing past environments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Sonia L. Fontana1 and Keith D. Bennett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Pollen percentage diagram of selected taxa from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Ballena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indicating different processes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caused main vegetation changes since the LGM. MB2 indicates the position of the tephra layer from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Mt Burney 2 eruption. Figure modified from Fontana and Bennett (2012).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Palynology and Climate Dynamics,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Göttingen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of Geography, Archaeology &amp;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Palaeoecology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Queen's University Belfast, Northern Ireland, UK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Sonia L. Fontana: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Sonia.Fontana@biologie.uni-goettingen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Long-term perspectives on ocean and climate dynamics – Three decades of ICP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 Calvo1, I. Cacho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C. Pelejero1,3, J.O. Grimalt4, P.G. Mortyn5, R. Zahn3,5 and P. Ziveri5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“Castells”, Human Towers, a Catalan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tradition that accelerates your heartbeat.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picture shows a performance of the “Castells of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Poble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Sec” during the ICP11 ice breaker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participants’ help to support the tower.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an excellent example of team effort and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importance of every single member to the success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project, in this case, the human tower. “Team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spirit, strength, balance, courage and common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sense”, the “castells” motto also defines the essence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ICP conferences and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paleoceanographic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1Institute of Marine Sciences, CSIC, Barcelona, Spain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Faculty of Geology, University of Barcelona, Spain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3Catalan Institution for Research and Advanced Studies,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Barcelona, Spain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4Institute of Environmental Assessment and Water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Research, CSIC, Barcelona, Spain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5Institute of Environmental Science and Technology,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Autonomous University of Barcelona, Spain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Calvo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ecalvo@icm.csic.es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4th Polar Marine Diatom Taxonomy and Ecology Workshop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Zuzia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Stroynowski1, R. Minzoni2 and S.K. Shukla3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Morphometrics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horned diatom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Eucampia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antarctica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a proxy for sea-ice occurrence during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Marine Isotope Stage 5 at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Drygalski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Basin, Antarctica (M.A.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Bárcena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personal communication). The ratio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Terminal (T) and Intercalary (I) valves is calculated as a measure of chain length. Longer chains (i.e. lower T:I)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 higher light conditions and thinner/less sea-ice cover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Fryxell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Prasad 1990). The interpretation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results differs from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Fragilariopsis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Index that compares sea-ice related species F.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open marine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species F.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kerguelensis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(after Denis et al. 2010), and suggests our understanding of these proxy indices needs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updated.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1Marine Geology Division, Portuguese Institute of Ocean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Atmosphere, Portugal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Earth Science, Rice University, Houston,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3Department of Marine Sciences, Goa University, India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Zuzia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Stroynowski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zuzia.stroynowski@ipma.pt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Isotopes of carbon, water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geotracers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paleoclimate research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Fortunat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Joos1, B. Otto-Bliesner2 and E. Brady2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Spatio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-temporal evolution of δ13C in the deep ocean (&gt; 3000 m) as reconstructed from ocean sediment data (symbols) and simulated with an Earth System Model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Intermediate Complexity. The map shows the total change over the Holocene; the right panel shows the evolution from the stacked proxy data (grey) and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globallyaveraged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results (blue).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1Oeschger Centre for Climate Change Research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 Institute, University of Bern, Switzerland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Center for Atmospheric Research (NCAR),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Boulder,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Fortunat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joos@climate.unibe.ch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Reconstructing past sea ice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Eric W. Wolff1, R. Gersonde2 and A. de Vernal3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: Through its three workshops, SIP has considered all the issues (of sampling, measurement, process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understanding, reporting and statistics) which intervene between measurements of different proxies and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 of sea ice reconstructions that are suitable for comparison with modern data and models.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Earth Sciences, University of Cambridge,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Alfred-Wegener-Institute Helmholtz Centre for Polar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Marine Research, Bremerhaven, Germany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3GEOTOP,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Québec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Montréal, Canada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Eric W. Wolff: ew428@cam.ac.uk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1st Summer School on Speleothem Science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Michael Deininger1,2, S. Winterhalder2,3, M. Boyd4,5, K. Braun6,7, Y. Burstyn6,7, L. Comas-Bru8 and A.D. Häuselmann9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Finding a suitable stalagmite for paleoclimate studies is still one of the most challenging parts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speleothem science. The picture is showing a cave chamber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Herbstlabyrinth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Germany, which was visited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the S4 field trip. Photo by Simon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Mischel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1Heidelberg Academy of Science, Heidelberg, 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Institute of Environmental Physics,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Ruprecht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Karls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University, Heidelberg, Germany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3Institute for Geosciences, Johannes Gutenberg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University, Mainz, Germany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4Department of Physical Geography and Quaternary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Geology, Stockholm University, Sweden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5Bolin Centre for Climate Research, Stockholm, Sweden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Geological Survey of Israel, Jerusalem, Israel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7Fredy and Nadine Herrmann Institute of Earth Sciences,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Hebrew University of Jerusalem, Israel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8UCD School of Geological Sciences, University College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Dublin, Ireland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9Institute of Geological Sciences and Oeschger Centre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Climate Change Research, University of Bern,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Switzerland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Michael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Deininger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michael.deininger@iup.uni-heidelberg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1st Workshop on Paleoecological Databases in South America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Claudio Latorre1,2, P.I. Moreno2,3 and E.C. Grimm4</a:t>
            </a:r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Current South American paleoecological sites in Neotoma. The vast majority of these are part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constituent Latin American Pollen database. Future collaborations could add much needed faunal data as well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databases (for figure source code see http://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pastebin.com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fgQSVTKb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image credit: Simon Goring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Ecology, Pontifical Catholic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Chile, Santiago, Chile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Institute of Ecology and Biodiversity, University of Chile,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Santiago, Chile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3Department of Ecological Sciences, University of Chile,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Santiago, Chile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4Illinois State Museum, Springfield,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Claudio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Latorre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clatorre@bio.puc.cl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Eastern African Quaternary Climate change and variability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Christine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Ogola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southeast of Mt Kilimanjaro. Sediments from this lake are one of the longest archives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climate change in the region, reaching back at least 25,000 years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Moernaut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2010)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Archaeology Section, National Museums of Kenya,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Nairobi, Kenya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Christine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Ogola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cogola@gmail.com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African climate-vegetation interaction since the last glacial period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Ilham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Bouimetarhan1, L. Dupont1, C. Itambi2 and J.-B.W. Stuut1,3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Alchornea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pollen distribution (% of total pollen) in the marine sediment along the African coast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illustrates orbital scale vegetation changes. The maps show that during the Last Glacial Maximum, (LGM, left)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outside the equatorial region only, very little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Alchornea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pollen are found. This suggests a reduction of the tropical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rain forest area compared with the mid-Holocene (right). Figure modified from Jolly et al. (1998),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Elenga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(2000)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Dupont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(2011).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1Center for Marine Environmental Sciences (MARUM),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Bremen, Germany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Geosciences, University of Bremen,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Germany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3Royal Netherlands Institute for Sea Research (NIOZ), Den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Burg, The Netherlands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Ilham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Bouimetarhan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bouimetarhan@uni-bremen.de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Understanding varve formation processes from sediment trapping and limnological monitoring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E.K. Ojala1, C. Bigler2 and J. Weckström3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Hydrological data, seasonal sediment accumulation, and seasonal sedimentation of different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components in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Nautajärvi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(Finland) during the monitoring period between spring 2009 and winter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2010/2011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Ojala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2013). The photograph of the sediment collected in a plastic tube shows deposits of two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minerogenic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spring laminae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uncompacted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laminae of biogenic material deposited during summer, autumn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winter.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1Geological Survey of Finland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Ecology and Environmental Science,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Umeå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University, Sweden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3Department of Environmental Sciences,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Helsinki, Finland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E.K.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Ojala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antti.ojala@gtk.fi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SynTraCE-21 Workshop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James M. Russell1, B. Otto-Bliesner2 and Z. Liu3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The first empirical orthogonal function of global temperature change from 21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BP to the present,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simulated by CCSM 3. Nearly the entire planet warmed, with warming focused over the high latitudes, and North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 and Northern Europe in particular, with both gradual and abrupt temperature changes occurring during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past 21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BP.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Geological Sciences, Brown University,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Providence, USA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Center for Atmospheric Research, Boulder,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3Center for Climatic Research, University of Wisconsin,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Madison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James M. Russell: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James_Russell@Brown.edu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Understanding varve formation processes from sediment trapping and limnological monitoring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E.K. Ojala1, C. Bigler2 and J. Weckström3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Total diatom influx and relative abundance of major diatom taxa in Nylandssjön since 2001 based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sediment trap data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Bigler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2012).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1Geological Survey of Finland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Ecology and Environmental Science,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Umeå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University, Sweden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3Department of Environmental Sciences,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Helsinki, Finland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E.K.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Ojala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antti.ojala@gtk.fi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Hyperspectral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imaging: a novel, nondestructive method for investigating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subannual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 structures and composition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Martin Grosjean1, B. Amann1, C. Butz1, B. Rein2 and W. Tylmann3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Ltd.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hyperspectral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core scanner at the Paleolimnology Lab, University of Bern.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1Oeschger Centre for Climate Change Research &amp;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Institute of Geography, University of Bern, Switzerland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GeoConsult Rein, Oppenheim, Germany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3Institute of Geography, University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Gdańsk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Poland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Martin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Grosjean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martin.grosjean@oeschger.unibe.ch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Hyperspectral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imaging: a novel, nondestructive method for investigating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subannual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 structures and composition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Martin Grosjean1, B. Amann1, C. Butz1, B. Rein2 and W. Tylmann3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Example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hyperspectral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imaging of varves from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Żabińskie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Poland. (A) Near-infrared composite image of a sediment core; (B) close-up of a thin section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cross-polarized light; (C)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hyperspectral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RABD660;670 time series along a cross section of two varves of wet sediment (green line, mean value of 29 pixels width); (D)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calibration of spectral imaging data with HPLC data for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chlorins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(E) map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hyperspectral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RABD660;670 index across three annual varves (light green color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indicates high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chlorin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concentration). The orange lines in (C) and (D) mark the range for which the calibration is valid.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1Oeschger Centre for Climate Change Research &amp;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Institute of Geography, University of Bern, Switzerland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GeoConsult Rein, Oppenheim, Germany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3Institute of Geography, University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Gdańsk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Poland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Martin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Grosjean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martin.grosjean@oeschger.unibe.ch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High-precision sampling of laminated sediments: Strategies from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Suigetsu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Takeshi Nakagawa1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Suigetsu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2006 Project Members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Top. Parallel samples (a) may contain four blue and three yellow “seasonal” layers, or vice versa,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depending on sampling position, making the resulting samples incoherent. This effect is considerably reduced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diagonal samples (b). If one could cut samples precisely between 1 January and 31 December, then we would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have the “last seasonal layer” problem (c). Such ideal cutting is not possible in the real world. However,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diagonal cutting is almost equivalent to such ideal cutting. Theoretically (i.e. not in practice), it is possible to cut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diagonal sample into two blocks precisely at the transition from one year to the next (d). By flipping the upper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lower blocks of (d), we can obtain a sub-sample (e), which is very close to the ideal cutting (c) in terms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included seasonal layers. Bottom: (f) Procedure to recover multiple LL-channel samples (modified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Nakagawa et al. 2012) and (g-h) an example of intense sub-sampling by double-L (LL) channels. A and B: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15x15 and 12x12 mm LL-channel samples. C: Slab samples for soft X-radiography. D: 12 mm single L-channel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samples. 84% of the entire core and 94% of the undisturbed part (i.e. excluding the outer 2 mm) of the core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recovered.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AFFILIATIONS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Geography, University of Newcastle,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Newcastle upon Tyne, UK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www.suigetsu.org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Takeshi Nakagawa: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nakag@fc.ritsumei.ac.jp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8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5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8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3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3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9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9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7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7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9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1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50E0-497A-A045-9763-8368240CDA3B}" type="datetimeFigureOut">
              <a:rPr lang="en-US" smtClean="0"/>
              <a:t>4/3/14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Figures – PAGES </a:t>
            </a:r>
            <a:r>
              <a:rPr lang="en-US" dirty="0" smtClean="0"/>
              <a:t>Magazine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22(1)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Please cite the PAGES </a:t>
            </a:r>
            <a:r>
              <a:rPr lang="en-US" dirty="0" smtClean="0"/>
              <a:t>magazine </a:t>
            </a:r>
            <a:r>
              <a:rPr lang="en-US" dirty="0" smtClean="0"/>
              <a:t>article and, if available, the original </a:t>
            </a:r>
            <a:r>
              <a:rPr lang="en-US" dirty="0" smtClean="0"/>
              <a:t>reference </a:t>
            </a:r>
            <a:r>
              <a:rPr lang="en-US" dirty="0" smtClean="0"/>
              <a:t>when using a figure</a:t>
            </a:r>
            <a:r>
              <a:rPr lang="en-US" dirty="0" smtClean="0"/>
              <a:t>. See </a:t>
            </a:r>
            <a:r>
              <a:rPr lang="en-US" dirty="0" smtClean="0"/>
              <a:t>note section below the figures for details.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94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S News Figs. (Takeshi-2 figures)_Fig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74" y="440667"/>
            <a:ext cx="6303834" cy="58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News Figs. (Takeshi-2 figures)_Fig2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8" y="637057"/>
            <a:ext cx="7595155" cy="55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6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mp_fig.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1" y="1426338"/>
            <a:ext cx="7892329" cy="34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8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mp_new_Fig_2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1" y="957364"/>
            <a:ext cx="7535759" cy="50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8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1.GlobalRingwidthNetwork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2" y="1376098"/>
            <a:ext cx="8172009" cy="40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75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DroughtAtlases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3" y="1830036"/>
            <a:ext cx="7550630" cy="28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3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rneyFig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84" y="809181"/>
            <a:ext cx="6416256" cy="55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66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eyFig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21" y="445597"/>
            <a:ext cx="43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6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öne_Figure 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5" y="1636117"/>
            <a:ext cx="7691200" cy="354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̈ne_Figure 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46" y="750694"/>
            <a:ext cx="6148912" cy="54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1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S restructured_Fi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1" y="1303499"/>
            <a:ext cx="8725594" cy="32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7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.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51" y="594457"/>
            <a:ext cx="5541264" cy="50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82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2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8" y="1171549"/>
            <a:ext cx="7201579" cy="461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1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S Fairchild et al Figure 1 revised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01" y="722179"/>
            <a:ext cx="6570684" cy="53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14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airchild et al Fig 2 revised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7" y="50136"/>
            <a:ext cx="4320540" cy="67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4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8" y="1370346"/>
            <a:ext cx="7850372" cy="43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23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_figure2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6" y="1510115"/>
            <a:ext cx="7873567" cy="32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66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1_hoch_preffered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41" y="575973"/>
            <a:ext cx="3600450" cy="546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48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2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06" y="227629"/>
            <a:ext cx="5101054" cy="62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6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sson_etal_Figure_0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23" y="271046"/>
            <a:ext cx="6771515" cy="63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25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ny_LUCIFS_Figure1_LvG_Tes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52" y="300807"/>
            <a:ext cx="3626026" cy="63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 Raster Scan Dulski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5" y="902423"/>
            <a:ext cx="8365605" cy="477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3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9" y="1285731"/>
            <a:ext cx="7835380" cy="33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62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2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7" y="1376109"/>
            <a:ext cx="7182880" cy="41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1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1 Parkner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1" y="650450"/>
            <a:ext cx="6900817" cy="54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83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02_stream_power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0" y="1320212"/>
            <a:ext cx="7798888" cy="43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24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relation-1analogs-JJA-runmean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87" y="720819"/>
            <a:ext cx="4320540" cy="53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7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r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51" y="105120"/>
            <a:ext cx="4795483" cy="64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66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CDv03-Pages report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44" y="384366"/>
            <a:ext cx="5384835" cy="62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61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PAGES_Workshop_Report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63" y="771933"/>
            <a:ext cx="6645521" cy="54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5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7" y="1061637"/>
            <a:ext cx="7769685" cy="504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91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COMPARE2013_PAGESreport_corrected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3" y="2056669"/>
            <a:ext cx="7217147" cy="215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3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93" y="683331"/>
            <a:ext cx="6466917" cy="57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81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relations-sims-recs-v17012014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0" y="1104427"/>
            <a:ext cx="7039298" cy="44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75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57" y="1046373"/>
            <a:ext cx="6733727" cy="49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50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1_Ballena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3" y="1307015"/>
            <a:ext cx="7714314" cy="422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25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H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60" y="451212"/>
            <a:ext cx="4320540" cy="57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60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ntarctica_new_ZS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2" y="873212"/>
            <a:ext cx="7382680" cy="492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4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13_map_line_fig6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0" y="1608823"/>
            <a:ext cx="7890116" cy="3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9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P Figure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43" y="730827"/>
            <a:ext cx="5284853" cy="52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96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_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8" y="707763"/>
            <a:ext cx="7661781" cy="51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386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.neotoma.sat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13" y="649121"/>
            <a:ext cx="4098359" cy="57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84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Report pictur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75" y="1170829"/>
            <a:ext cx="6487628" cy="48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93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64" y="631148"/>
            <a:ext cx="5898277" cy="571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25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report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5" y="839762"/>
            <a:ext cx="7388290" cy="455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01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75" y="1018671"/>
            <a:ext cx="6299292" cy="501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4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jala et al_Figure1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22" y="319092"/>
            <a:ext cx="6771686" cy="61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9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2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22" y="116981"/>
            <a:ext cx="4319995" cy="66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nerPic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79" y="1196484"/>
            <a:ext cx="7124213" cy="45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4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ab_hires_A5_final_L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41" y="530428"/>
            <a:ext cx="5752435" cy="59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0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7942</Words>
  <Application>Microsoft Macintosh PowerPoint</Application>
  <PresentationFormat>On-screen Show (4:3)</PresentationFormat>
  <Paragraphs>950</Paragraphs>
  <Slides>51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Figures – PAGES Magazine 22(1)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</dc:creator>
  <cp:lastModifiedBy>Lucien von Gunten</cp:lastModifiedBy>
  <cp:revision>77</cp:revision>
  <dcterms:created xsi:type="dcterms:W3CDTF">2012-10-30T11:34:31Z</dcterms:created>
  <dcterms:modified xsi:type="dcterms:W3CDTF">2014-04-03T16:27:49Z</dcterms:modified>
</cp:coreProperties>
</file>