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257"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3901" autoAdjust="0"/>
  </p:normalViewPr>
  <p:slideViewPr>
    <p:cSldViewPr snapToGrid="0" snapToObjects="1">
      <p:cViewPr varScale="1">
        <p:scale>
          <a:sx n="101" d="100"/>
          <a:sy n="101" d="100"/>
        </p:scale>
        <p:origin x="-3480"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1B21EF-2DEE-034F-8C93-B01166376A0D}" type="datetimeFigureOut">
              <a:rPr lang="en-US" smtClean="0"/>
              <a:t>10/14/14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67A13C-A4BA-3348-B2DC-1BAC2DFA8645}" type="slidenum">
              <a:rPr lang="en-US" smtClean="0"/>
              <a:t>‹#›</a:t>
            </a:fld>
            <a:endParaRPr lang="en-US" dirty="0"/>
          </a:p>
        </p:txBody>
      </p:sp>
    </p:spTree>
    <p:extLst>
      <p:ext uri="{BB962C8B-B14F-4D97-AF65-F5344CB8AC3E}">
        <p14:creationId xmlns:p14="http://schemas.microsoft.com/office/powerpoint/2010/main" val="123193218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Present and past mineral dust variations – a cross-disciplinary challenge for research</a:t>
            </a:r>
          </a:p>
          <a:p>
            <a:r>
              <a:rPr lang="en-US" sz="1200" b="0" i="0" u="none" strike="noStrike" kern="1200" baseline="0" dirty="0" smtClean="0">
                <a:solidFill>
                  <a:schemeClr val="tx1"/>
                </a:solidFill>
                <a:latin typeface="+mn-lt"/>
                <a:ea typeface="+mn-ea"/>
                <a:cs typeface="+mn-cs"/>
              </a:rPr>
              <a:t> </a:t>
            </a:r>
          </a:p>
          <a:p>
            <a:r>
              <a:rPr lang="en-US" sz="1200" b="0" i="0" u="none" strike="noStrike" kern="1200" baseline="0" dirty="0" smtClean="0">
                <a:solidFill>
                  <a:schemeClr val="tx1"/>
                </a:solidFill>
                <a:latin typeface="+mn-lt"/>
                <a:ea typeface="+mn-ea"/>
                <a:cs typeface="+mn-cs"/>
              </a:rPr>
              <a:t>Ute Merkel1, D.-D. Rousseau2,3, J.-B. W. Stuut1,4 and G. Winckler3,5</a:t>
            </a:r>
          </a:p>
          <a:p>
            <a:endParaRPr lang="en-US" dirty="0" smtClean="0"/>
          </a:p>
          <a:p>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Dust storm in </a:t>
            </a:r>
            <a:r>
              <a:rPr lang="en-US" sz="1200" b="0" i="0" u="none" strike="noStrike" kern="1200" baseline="0" dirty="0" err="1" smtClean="0">
                <a:solidFill>
                  <a:schemeClr val="tx1"/>
                </a:solidFill>
                <a:latin typeface="+mn-lt"/>
                <a:ea typeface="+mn-ea"/>
                <a:cs typeface="+mn-cs"/>
              </a:rPr>
              <a:t>Iwik</a:t>
            </a:r>
            <a:r>
              <a:rPr lang="en-US" sz="1200" b="0" i="0" u="none" strike="noStrike" kern="1200" baseline="0" dirty="0" smtClean="0">
                <a:solidFill>
                  <a:schemeClr val="tx1"/>
                </a:solidFill>
                <a:latin typeface="+mn-lt"/>
                <a:ea typeface="+mn-ea"/>
                <a:cs typeface="+mn-cs"/>
              </a:rPr>
              <a:t>, Mauritania (photo by </a:t>
            </a:r>
            <a:r>
              <a:rPr lang="en-US" sz="1200" b="0" i="0" u="none" strike="noStrike" kern="1200" baseline="0" dirty="0" err="1" smtClean="0">
                <a:solidFill>
                  <a:schemeClr val="tx1"/>
                </a:solidFill>
                <a:latin typeface="+mn-lt"/>
                <a:ea typeface="+mn-ea"/>
                <a:cs typeface="+mn-cs"/>
              </a:rPr>
              <a:t>Jutta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Leyrer</a:t>
            </a:r>
            <a:r>
              <a:rPr lang="en-US" sz="1200" b="0" i="0" u="none" strike="noStrike" kern="1200" baseline="0" dirty="0" smtClean="0">
                <a:solidFill>
                  <a:schemeClr val="tx1"/>
                </a:solidFill>
                <a:latin typeface="+mn-lt"/>
                <a:ea typeface="+mn-ea"/>
                <a:cs typeface="+mn-cs"/>
              </a:rPr>
              <a: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1MARUM - Center for Marine Environmental Sciences and Faculty of Geosciences, University of Bremen, Germany </a:t>
            </a:r>
          </a:p>
          <a:p>
            <a:r>
              <a:rPr lang="en-US" sz="1200" b="0" i="0" u="none" strike="noStrike" kern="1200" baseline="0" dirty="0" smtClean="0">
                <a:solidFill>
                  <a:schemeClr val="tx1"/>
                </a:solidFill>
                <a:latin typeface="+mn-lt"/>
                <a:ea typeface="+mn-ea"/>
                <a:cs typeface="+mn-cs"/>
              </a:rPr>
              <a:t>2Laboratoire de </a:t>
            </a:r>
            <a:r>
              <a:rPr lang="en-US" sz="1200" b="0" i="0" u="none" strike="noStrike" kern="1200" baseline="0" dirty="0" err="1" smtClean="0">
                <a:solidFill>
                  <a:schemeClr val="tx1"/>
                </a:solidFill>
                <a:latin typeface="+mn-lt"/>
                <a:ea typeface="+mn-ea"/>
                <a:cs typeface="+mn-cs"/>
              </a:rPr>
              <a:t>Météorologie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Dynamique</a:t>
            </a:r>
            <a:r>
              <a:rPr lang="en-US" sz="1200" b="0" i="0" u="none" strike="noStrike" kern="1200" baseline="0" dirty="0" smtClean="0">
                <a:solidFill>
                  <a:schemeClr val="tx1"/>
                </a:solidFill>
                <a:latin typeface="+mn-lt"/>
                <a:ea typeface="+mn-ea"/>
                <a:cs typeface="+mn-cs"/>
              </a:rPr>
              <a:t> &amp; CERES-ERTI, CNRS - </a:t>
            </a:r>
            <a:r>
              <a:rPr lang="en-US" sz="1200" b="0" i="0" u="none" strike="noStrike" kern="1200" baseline="0" dirty="0" err="1" smtClean="0">
                <a:solidFill>
                  <a:schemeClr val="tx1"/>
                </a:solidFill>
                <a:latin typeface="+mn-lt"/>
                <a:ea typeface="+mn-ea"/>
                <a:cs typeface="+mn-cs"/>
              </a:rPr>
              <a:t>Ecole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Normale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Supérieure</a:t>
            </a:r>
            <a:r>
              <a:rPr lang="en-US" sz="1200" b="0" i="0" u="none" strike="noStrike" kern="1200" baseline="0" dirty="0" smtClean="0">
                <a:solidFill>
                  <a:schemeClr val="tx1"/>
                </a:solidFill>
                <a:latin typeface="+mn-lt"/>
                <a:ea typeface="+mn-ea"/>
                <a:cs typeface="+mn-cs"/>
              </a:rPr>
              <a:t>, Paris, France </a:t>
            </a:r>
          </a:p>
          <a:p>
            <a:r>
              <a:rPr lang="en-US" sz="1200" b="0" i="0" u="none" strike="noStrike" kern="1200" baseline="0" dirty="0" smtClean="0">
                <a:solidFill>
                  <a:schemeClr val="tx1"/>
                </a:solidFill>
                <a:latin typeface="+mn-lt"/>
                <a:ea typeface="+mn-ea"/>
                <a:cs typeface="+mn-cs"/>
              </a:rPr>
              <a:t>3Lamont-Doherty Earth Observatory, Columbia University, Palisades, USA </a:t>
            </a:r>
          </a:p>
          <a:p>
            <a:r>
              <a:rPr lang="en-US" sz="1200" b="0" i="0" u="none" strike="noStrike" kern="1200" baseline="0" dirty="0" smtClean="0">
                <a:solidFill>
                  <a:schemeClr val="tx1"/>
                </a:solidFill>
                <a:latin typeface="+mn-lt"/>
                <a:ea typeface="+mn-ea"/>
                <a:cs typeface="+mn-cs"/>
              </a:rPr>
              <a:t>4NIOZ Royal Netherlands Institute for Sea Research, Texel, The Netherlands </a:t>
            </a:r>
          </a:p>
          <a:p>
            <a:r>
              <a:rPr lang="en-US" sz="1200" b="0" i="0" u="none" strike="noStrike" kern="1200" baseline="0" dirty="0" smtClean="0">
                <a:solidFill>
                  <a:schemeClr val="tx1"/>
                </a:solidFill>
                <a:latin typeface="+mn-lt"/>
                <a:ea typeface="+mn-ea"/>
                <a:cs typeface="+mn-cs"/>
              </a:rPr>
              <a:t>5Department of Earth and Environmental Sciences, Columbia University, New York, USA</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Ute Merkel: </a:t>
            </a:r>
            <a:r>
              <a:rPr lang="en-US" sz="1200" b="0" i="0" u="none" strike="noStrike" kern="1200" baseline="0" dirty="0" err="1" smtClean="0">
                <a:solidFill>
                  <a:schemeClr val="tx1"/>
                </a:solidFill>
                <a:latin typeface="+mn-lt"/>
                <a:ea typeface="+mn-ea"/>
                <a:cs typeface="+mn-cs"/>
              </a:rPr>
              <a:t>umerkel@marum.de</a:t>
            </a:r>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2</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Characterizing the temporal and spatial variability of African dust over the Atlantic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Joseph M. Prospero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Barbados annual mean dust concentrations and Sahel June-October Precipitation Anomalies (SPA) from 1965-2011. To more easily compare dust concentrations with rainfall metrics, the SPA values are plotted as the arithmetic negative. SPA data are taken from </a:t>
            </a:r>
            <a:r>
              <a:rPr lang="en-US" sz="1200" b="0" i="0" u="none" strike="noStrike" kern="1200" baseline="0" dirty="0" err="1" smtClean="0">
                <a:solidFill>
                  <a:schemeClr val="tx1"/>
                </a:solidFill>
                <a:latin typeface="+mn-lt"/>
                <a:ea typeface="+mn-ea"/>
                <a:cs typeface="+mn-cs"/>
              </a:rPr>
              <a:t>www.jisao.washington.edu</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data_sets</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sahel</a:t>
            </a:r>
            <a:r>
              <a:rPr lang="en-US" sz="1200" b="0" i="0" u="none" strike="noStrike" kern="1200" baseline="0" dirty="0" smtClean="0">
                <a:solidFill>
                  <a:schemeClr val="tx1"/>
                </a:solidFill>
                <a:latin typeface="+mn-lt"/>
                <a:ea typeface="+mn-ea"/>
                <a:cs typeface="+mn-cs"/>
              </a:rPr>
              <a:t>/ with anomalies calculated from data over the period 1950 to 2011.</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a:t>
            </a:r>
          </a:p>
          <a:p>
            <a:r>
              <a:rPr lang="en-US" sz="1200" b="0" i="0" u="none" strike="noStrike" kern="1200" baseline="0" dirty="0" smtClean="0">
                <a:solidFill>
                  <a:schemeClr val="tx1"/>
                </a:solidFill>
                <a:latin typeface="+mn-lt"/>
                <a:ea typeface="+mn-ea"/>
                <a:cs typeface="+mn-cs"/>
              </a:rPr>
              <a:t>1Rosenstiel School of Marine and Atmospheric Science, University of Miami, USA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Joseph M. Prospero: </a:t>
            </a:r>
            <a:r>
              <a:rPr lang="en-US" sz="1200" b="0" i="0" u="none" strike="noStrike" kern="1200" baseline="0" dirty="0" err="1" smtClean="0">
                <a:solidFill>
                  <a:schemeClr val="tx1"/>
                </a:solidFill>
                <a:latin typeface="+mn-lt"/>
                <a:ea typeface="+mn-ea"/>
                <a:cs typeface="+mn-cs"/>
              </a:rPr>
              <a:t>jprospero@rsmas.miami.edu</a:t>
            </a:r>
            <a:r>
              <a:rPr lang="en-US" sz="1200" b="0" i="0" u="none" strike="noStrike" kern="1200" baseline="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4667A13C-A4BA-3348-B2DC-1BAC2DFA8645}" type="slidenum">
              <a:rPr lang="en-US" smtClean="0"/>
              <a:t>11</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Characterizing the temporal and spatial variability of African dust over the Atlantic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Joseph M. Prospero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2: </a:t>
            </a:r>
            <a:r>
              <a:rPr lang="en-US" sz="1200" b="0" i="0" u="none" strike="noStrike" kern="1200" baseline="0" dirty="0" smtClean="0">
                <a:solidFill>
                  <a:schemeClr val="tx1"/>
                </a:solidFill>
                <a:latin typeface="+mn-lt"/>
                <a:ea typeface="+mn-ea"/>
                <a:cs typeface="+mn-cs"/>
              </a:rPr>
              <a:t>The annual cycles of monthly mean dust concentrations at University of Miami network sites in the North Atlantic. The means at each site are based on multi-year data but they are not necessarily measured concurrently. Note the difference in the ordinate scales in each inset figure. Figure adapted from Prospero et al. (2012).</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a:t>
            </a:r>
          </a:p>
          <a:p>
            <a:r>
              <a:rPr lang="en-US" sz="1200" b="0" i="0" u="none" strike="noStrike" kern="1200" baseline="0" dirty="0" smtClean="0">
                <a:solidFill>
                  <a:schemeClr val="tx1"/>
                </a:solidFill>
                <a:latin typeface="+mn-lt"/>
                <a:ea typeface="+mn-ea"/>
                <a:cs typeface="+mn-cs"/>
              </a:rPr>
              <a:t>1Rosenstiel School of Marine and Atmospheric Science, University of Miami, USA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Joseph M. Prospero: </a:t>
            </a:r>
            <a:r>
              <a:rPr lang="en-US" sz="1200" b="0" i="0" u="none" strike="noStrike" kern="1200" baseline="0" dirty="0" err="1" smtClean="0">
                <a:solidFill>
                  <a:schemeClr val="tx1"/>
                </a:solidFill>
                <a:latin typeface="+mn-lt"/>
                <a:ea typeface="+mn-ea"/>
                <a:cs typeface="+mn-cs"/>
              </a:rPr>
              <a:t>jprospero@rsmas.miami.edu</a:t>
            </a:r>
            <a:r>
              <a:rPr lang="en-US" sz="1200" b="0" i="0" u="none" strike="noStrike" kern="1200" baseline="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4667A13C-A4BA-3348-B2DC-1BAC2DFA8645}" type="slidenum">
              <a:rPr lang="en-US" smtClean="0"/>
              <a:t>12</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significance of particle size of long-range transported mineral dust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Jan-</a:t>
            </a:r>
            <a:r>
              <a:rPr lang="en-US" sz="1200" b="0" i="0" u="none" strike="noStrike" kern="1200" baseline="0" dirty="0" err="1" smtClean="0">
                <a:solidFill>
                  <a:schemeClr val="tx1"/>
                </a:solidFill>
                <a:latin typeface="+mn-lt"/>
                <a:ea typeface="+mn-ea"/>
                <a:cs typeface="+mn-cs"/>
              </a:rPr>
              <a:t>Berend</a:t>
            </a:r>
            <a:r>
              <a:rPr lang="en-US" sz="1200" b="0" i="0" u="none" strike="noStrike" kern="1200" baseline="0" dirty="0" smtClean="0">
                <a:solidFill>
                  <a:schemeClr val="tx1"/>
                </a:solidFill>
                <a:latin typeface="+mn-lt"/>
                <a:ea typeface="+mn-ea"/>
                <a:cs typeface="+mn-cs"/>
              </a:rPr>
              <a:t> W. Stuut1,2 and Maarten A. Prins3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Schematic diagram showing different dust-transport mechanisms in the high- and low-level atmosphere (redrawn from </a:t>
            </a:r>
            <a:r>
              <a:rPr lang="en-US" sz="1200" b="0" i="0" u="none" strike="noStrike" kern="1200" baseline="0" dirty="0" err="1" smtClean="0">
                <a:solidFill>
                  <a:schemeClr val="tx1"/>
                </a:solidFill>
                <a:latin typeface="+mn-lt"/>
                <a:ea typeface="+mn-ea"/>
                <a:cs typeface="+mn-cs"/>
              </a:rPr>
              <a:t>Pye</a:t>
            </a:r>
            <a:r>
              <a:rPr lang="en-US" sz="1200" b="0" i="0" u="none" strike="noStrike" kern="1200" baseline="0" dirty="0" smtClean="0">
                <a:solidFill>
                  <a:schemeClr val="tx1"/>
                </a:solidFill>
                <a:latin typeface="+mn-lt"/>
                <a:ea typeface="+mn-ea"/>
                <a:cs typeface="+mn-cs"/>
              </a:rPr>
              <a:t> and Zhou 1989).</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1NIOZ - Royal Netherlands Institute for Sea Research, Den Burg, the Netherlands </a:t>
            </a:r>
          </a:p>
          <a:p>
            <a:r>
              <a:rPr lang="en-US" sz="1200" b="0" i="0" u="none" strike="noStrike" kern="1200" baseline="0" dirty="0" smtClean="0">
                <a:solidFill>
                  <a:schemeClr val="tx1"/>
                </a:solidFill>
                <a:latin typeface="+mn-lt"/>
                <a:ea typeface="+mn-ea"/>
                <a:cs typeface="+mn-cs"/>
              </a:rPr>
              <a:t>2MARUM - Center for Marine Environmental Sciences, Bremen University, Germany </a:t>
            </a:r>
          </a:p>
          <a:p>
            <a:r>
              <a:rPr lang="en-US" sz="1200" b="0" i="0" u="none" strike="noStrike" kern="1200" baseline="0" dirty="0" smtClean="0">
                <a:solidFill>
                  <a:schemeClr val="tx1"/>
                </a:solidFill>
                <a:latin typeface="+mn-lt"/>
                <a:ea typeface="+mn-ea"/>
                <a:cs typeface="+mn-cs"/>
              </a:rPr>
              <a:t>3Earth Sciences, </a:t>
            </a:r>
            <a:r>
              <a:rPr lang="en-US" sz="1200" b="0" i="0" u="none" strike="noStrike" kern="1200" baseline="0" dirty="0" err="1" smtClean="0">
                <a:solidFill>
                  <a:schemeClr val="tx1"/>
                </a:solidFill>
                <a:latin typeface="+mn-lt"/>
                <a:ea typeface="+mn-ea"/>
                <a:cs typeface="+mn-cs"/>
              </a:rPr>
              <a:t>Vrije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Universiteit</a:t>
            </a:r>
            <a:r>
              <a:rPr lang="en-US" sz="1200" b="0" i="0" u="none" strike="noStrike" kern="1200" baseline="0" dirty="0" smtClean="0">
                <a:solidFill>
                  <a:schemeClr val="tx1"/>
                </a:solidFill>
                <a:latin typeface="+mn-lt"/>
                <a:ea typeface="+mn-ea"/>
                <a:cs typeface="+mn-cs"/>
              </a:rPr>
              <a:t> Amsterdam, the Netherlands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Jan-</a:t>
            </a:r>
            <a:r>
              <a:rPr lang="en-US" sz="1200" b="0" i="0" u="none" strike="noStrike" kern="1200" baseline="0" dirty="0" err="1" smtClean="0">
                <a:solidFill>
                  <a:schemeClr val="tx1"/>
                </a:solidFill>
                <a:latin typeface="+mn-lt"/>
                <a:ea typeface="+mn-ea"/>
                <a:cs typeface="+mn-cs"/>
              </a:rPr>
              <a:t>Berend</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Stuut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Jan-Berend.Stuut@nioz.nl</a:t>
            </a:r>
            <a:r>
              <a:rPr lang="en-US" sz="1200" b="0" i="0" u="none" strike="noStrike" kern="1200" baseline="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4667A13C-A4BA-3348-B2DC-1BAC2DFA8645}" type="slidenum">
              <a:rPr lang="en-US" smtClean="0"/>
              <a:t>13</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significance of particle size of long-range transported mineral dust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Jan-</a:t>
            </a:r>
            <a:r>
              <a:rPr lang="en-US" sz="1200" b="0" i="0" u="none" strike="noStrike" kern="1200" baseline="0" dirty="0" err="1" smtClean="0">
                <a:solidFill>
                  <a:schemeClr val="tx1"/>
                </a:solidFill>
                <a:latin typeface="+mn-lt"/>
                <a:ea typeface="+mn-ea"/>
                <a:cs typeface="+mn-cs"/>
              </a:rPr>
              <a:t>Berend</a:t>
            </a:r>
            <a:r>
              <a:rPr lang="en-US" sz="1200" b="0" i="0" u="none" strike="noStrike" kern="1200" baseline="0" dirty="0" smtClean="0">
                <a:solidFill>
                  <a:schemeClr val="tx1"/>
                </a:solidFill>
                <a:latin typeface="+mn-lt"/>
                <a:ea typeface="+mn-ea"/>
                <a:cs typeface="+mn-cs"/>
              </a:rPr>
              <a:t> W. Stuut1,2 and Maarten A. Prins3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2: </a:t>
            </a:r>
            <a:r>
              <a:rPr lang="en-US" sz="1200" b="0" i="0" u="none" strike="noStrike" kern="1200" baseline="0" dirty="0" smtClean="0">
                <a:solidFill>
                  <a:schemeClr val="tx1"/>
                </a:solidFill>
                <a:latin typeface="+mn-lt"/>
                <a:ea typeface="+mn-ea"/>
                <a:cs typeface="+mn-cs"/>
              </a:rPr>
              <a:t>Map of the subtropical northeastern Atlantic, showing the decrease in both particle size and dust flux as measured in surface sediments by </a:t>
            </a:r>
            <a:r>
              <a:rPr lang="en-US" sz="1200" b="0" i="0" u="none" strike="noStrike" kern="1200" baseline="0" dirty="0" err="1" smtClean="0">
                <a:solidFill>
                  <a:schemeClr val="tx1"/>
                </a:solidFill>
                <a:latin typeface="+mn-lt"/>
                <a:ea typeface="+mn-ea"/>
                <a:cs typeface="+mn-cs"/>
              </a:rPr>
              <a:t>Sarnthein</a:t>
            </a:r>
            <a:r>
              <a:rPr lang="en-US" sz="1200" b="0" i="0" u="none" strike="noStrike" kern="1200" baseline="0" dirty="0" smtClean="0">
                <a:solidFill>
                  <a:schemeClr val="tx1"/>
                </a:solidFill>
                <a:latin typeface="+mn-lt"/>
                <a:ea typeface="+mn-ea"/>
                <a:cs typeface="+mn-cs"/>
              </a:rPr>
              <a:t> et al. (1981).</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1NIOZ - Royal Netherlands Institute for Sea Research, Den Burg, the Netherlands </a:t>
            </a:r>
          </a:p>
          <a:p>
            <a:r>
              <a:rPr lang="en-US" sz="1200" b="0" i="0" u="none" strike="noStrike" kern="1200" baseline="0" dirty="0" smtClean="0">
                <a:solidFill>
                  <a:schemeClr val="tx1"/>
                </a:solidFill>
                <a:latin typeface="+mn-lt"/>
                <a:ea typeface="+mn-ea"/>
                <a:cs typeface="+mn-cs"/>
              </a:rPr>
              <a:t>2MARUM - Center for Marine Environmental Sciences, Bremen University, Germany </a:t>
            </a:r>
          </a:p>
          <a:p>
            <a:r>
              <a:rPr lang="en-US" sz="1200" b="0" i="0" u="none" strike="noStrike" kern="1200" baseline="0" dirty="0" smtClean="0">
                <a:solidFill>
                  <a:schemeClr val="tx1"/>
                </a:solidFill>
                <a:latin typeface="+mn-lt"/>
                <a:ea typeface="+mn-ea"/>
                <a:cs typeface="+mn-cs"/>
              </a:rPr>
              <a:t>3Earth Sciences, </a:t>
            </a:r>
            <a:r>
              <a:rPr lang="en-US" sz="1200" b="0" i="0" u="none" strike="noStrike" kern="1200" baseline="0" dirty="0" err="1" smtClean="0">
                <a:solidFill>
                  <a:schemeClr val="tx1"/>
                </a:solidFill>
                <a:latin typeface="+mn-lt"/>
                <a:ea typeface="+mn-ea"/>
                <a:cs typeface="+mn-cs"/>
              </a:rPr>
              <a:t>Vrije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Universiteit</a:t>
            </a:r>
            <a:r>
              <a:rPr lang="en-US" sz="1200" b="0" i="0" u="none" strike="noStrike" kern="1200" baseline="0" dirty="0" smtClean="0">
                <a:solidFill>
                  <a:schemeClr val="tx1"/>
                </a:solidFill>
                <a:latin typeface="+mn-lt"/>
                <a:ea typeface="+mn-ea"/>
                <a:cs typeface="+mn-cs"/>
              </a:rPr>
              <a:t> Amsterdam, the Netherlands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Jan-</a:t>
            </a:r>
            <a:r>
              <a:rPr lang="en-US" sz="1200" b="0" i="0" u="none" strike="noStrike" kern="1200" baseline="0" dirty="0" err="1" smtClean="0">
                <a:solidFill>
                  <a:schemeClr val="tx1"/>
                </a:solidFill>
                <a:latin typeface="+mn-lt"/>
                <a:ea typeface="+mn-ea"/>
                <a:cs typeface="+mn-cs"/>
              </a:rPr>
              <a:t>Berend</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Stuut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Jan-Berend.Stuut@nioz.nl</a:t>
            </a:r>
            <a:r>
              <a:rPr lang="en-US" sz="1200" b="0" i="0" u="none" strike="noStrike" kern="1200" baseline="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4667A13C-A4BA-3348-B2DC-1BAC2DFA8645}" type="slidenum">
              <a:rPr lang="en-US" smtClean="0"/>
              <a:t>14</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 10,000 km dust highway between the </a:t>
            </a:r>
            <a:r>
              <a:rPr lang="en-US" sz="1200" b="0" i="0" u="none" strike="noStrike" kern="1200" baseline="0" dirty="0" err="1" smtClean="0">
                <a:solidFill>
                  <a:schemeClr val="tx1"/>
                </a:solidFill>
                <a:latin typeface="+mn-lt"/>
                <a:ea typeface="+mn-ea"/>
                <a:cs typeface="+mn-cs"/>
              </a:rPr>
              <a:t>Taklamakan</a:t>
            </a:r>
            <a:r>
              <a:rPr lang="en-US" sz="1200" b="0" i="0" u="none" strike="noStrike" kern="1200" baseline="0" dirty="0" smtClean="0">
                <a:solidFill>
                  <a:schemeClr val="tx1"/>
                </a:solidFill>
                <a:latin typeface="+mn-lt"/>
                <a:ea typeface="+mn-ea"/>
                <a:cs typeface="+mn-cs"/>
              </a:rPr>
              <a:t> Desert and Greenland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Aloys</a:t>
            </a:r>
            <a:r>
              <a:rPr lang="en-US" sz="1200" b="0" i="0" u="none" strike="noStrike" kern="1200" baseline="0" dirty="0" smtClean="0">
                <a:solidFill>
                  <a:schemeClr val="tx1"/>
                </a:solidFill>
                <a:latin typeface="+mn-lt"/>
                <a:ea typeface="+mn-ea"/>
                <a:cs typeface="+mn-cs"/>
              </a:rPr>
              <a:t> J-M </a:t>
            </a:r>
            <a:r>
              <a:rPr lang="en-US" sz="1200" b="0" i="0" u="none" strike="noStrike" kern="1200" baseline="0" dirty="0" err="1" smtClean="0">
                <a:solidFill>
                  <a:schemeClr val="tx1"/>
                </a:solidFill>
                <a:latin typeface="+mn-lt"/>
                <a:ea typeface="+mn-ea"/>
                <a:cs typeface="+mn-cs"/>
              </a:rPr>
              <a:t>Bory</a:t>
            </a:r>
            <a:r>
              <a:rPr lang="en-US" sz="1200" b="0" i="0" u="none" strike="noStrike" kern="1200" baseline="0" dirty="0" smtClean="0">
                <a:solidFill>
                  <a:schemeClr val="tx1"/>
                </a:solidFill>
                <a:latin typeface="+mn-lt"/>
                <a:ea typeface="+mn-ea"/>
                <a:cs typeface="+mn-cs"/>
              </a:rPr>
              <a:t>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1: (A) </a:t>
            </a:r>
            <a:r>
              <a:rPr lang="en-US" sz="1200" b="0" i="0" u="none" strike="noStrike" kern="1200" baseline="0" dirty="0" smtClean="0">
                <a:solidFill>
                  <a:schemeClr val="tx1"/>
                </a:solidFill>
                <a:latin typeface="+mn-lt"/>
                <a:ea typeface="+mn-ea"/>
                <a:cs typeface="+mn-cs"/>
              </a:rPr>
              <a:t>April view of Eastern Asia (Terra MODIS sensor). Locations of the main deserts. </a:t>
            </a:r>
            <a:r>
              <a:rPr lang="en-US" sz="1200" b="0" i="0" u="none" strike="noStrike" kern="1200" baseline="0" dirty="0" err="1" smtClean="0">
                <a:solidFill>
                  <a:schemeClr val="tx1"/>
                </a:solidFill>
                <a:latin typeface="+mn-lt"/>
                <a:ea typeface="+mn-ea"/>
                <a:cs typeface="+mn-cs"/>
              </a:rPr>
              <a:t>Taklamakan</a:t>
            </a:r>
            <a:r>
              <a:rPr lang="en-US" sz="1200" b="0" i="0" u="none" strike="noStrike" kern="1200" baseline="0" dirty="0" smtClean="0">
                <a:solidFill>
                  <a:schemeClr val="tx1"/>
                </a:solidFill>
                <a:latin typeface="+mn-lt"/>
                <a:ea typeface="+mn-ea"/>
                <a:cs typeface="+mn-cs"/>
              </a:rPr>
              <a:t> and Northern China deserts are indicated together with the main winds (dotted lines) and dust transport pathways (solid lines) in the spring (adapted from Sun et al. 2001). </a:t>
            </a:r>
            <a:r>
              <a:rPr lang="en-US" sz="1200" b="1" i="0" u="none" strike="noStrike" kern="1200" baseline="0" dirty="0" smtClean="0">
                <a:solidFill>
                  <a:schemeClr val="tx1"/>
                </a:solidFill>
                <a:latin typeface="+mn-lt"/>
                <a:ea typeface="+mn-ea"/>
                <a:cs typeface="+mn-cs"/>
              </a:rPr>
              <a:t>(B) </a:t>
            </a:r>
            <a:r>
              <a:rPr lang="en-US" sz="1200" b="0" i="0" u="none" strike="noStrike" kern="1200" baseline="0" dirty="0" smtClean="0">
                <a:solidFill>
                  <a:schemeClr val="tx1"/>
                </a:solidFill>
                <a:latin typeface="+mn-lt"/>
                <a:ea typeface="+mn-ea"/>
                <a:cs typeface="+mn-cs"/>
              </a:rPr>
              <a:t>3D-topographic modeling (NASA SRTM30 data) of the Tarim Basin and surrounding mountain chains (5x vertical exaggeration) and schematic illustration the dust’s typical pathway in the spring. </a:t>
            </a:r>
            <a:r>
              <a:rPr lang="en-US" sz="1200" b="1" i="0" u="none" strike="noStrike" kern="1200" baseline="0" dirty="0" smtClean="0">
                <a:solidFill>
                  <a:schemeClr val="tx1"/>
                </a:solidFill>
                <a:latin typeface="+mn-lt"/>
                <a:ea typeface="+mn-ea"/>
                <a:cs typeface="+mn-cs"/>
              </a:rPr>
              <a:t>(C) </a:t>
            </a:r>
            <a:r>
              <a:rPr lang="en-US" sz="1200" b="0" i="0" u="none" strike="noStrike" kern="1200" baseline="0" dirty="0" smtClean="0">
                <a:solidFill>
                  <a:schemeClr val="tx1"/>
                </a:solidFill>
                <a:latin typeface="+mn-lt"/>
                <a:ea typeface="+mn-ea"/>
                <a:cs typeface="+mn-cs"/>
              </a:rPr>
              <a:t>Full disk of the Earth from space, showing both the </a:t>
            </a:r>
            <a:r>
              <a:rPr lang="en-US" sz="1200" b="0" i="0" u="none" strike="noStrike" kern="1200" baseline="0" dirty="0" err="1" smtClean="0">
                <a:solidFill>
                  <a:schemeClr val="tx1"/>
                </a:solidFill>
                <a:latin typeface="+mn-lt"/>
                <a:ea typeface="+mn-ea"/>
                <a:cs typeface="+mn-cs"/>
              </a:rPr>
              <a:t>Taklamakan</a:t>
            </a:r>
            <a:r>
              <a:rPr lang="en-US" sz="1200" b="0" i="0" u="none" strike="noStrike" kern="1200" baseline="0" dirty="0" smtClean="0">
                <a:solidFill>
                  <a:schemeClr val="tx1"/>
                </a:solidFill>
                <a:latin typeface="+mn-lt"/>
                <a:ea typeface="+mn-ea"/>
                <a:cs typeface="+mn-cs"/>
              </a:rPr>
              <a:t> desert of Western China and the Greenland ice sheet (background images in (A) and (C) courtesy of NASA).</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err="1" smtClean="0">
                <a:solidFill>
                  <a:schemeClr val="tx1"/>
                </a:solidFill>
                <a:latin typeface="+mn-lt"/>
                <a:ea typeface="+mn-ea"/>
                <a:cs typeface="+mn-cs"/>
              </a:rPr>
              <a:t>Laboratoire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d’Océanologie</a:t>
            </a:r>
            <a:r>
              <a:rPr lang="en-US" sz="1200" b="0" i="0" u="none" strike="noStrike" kern="1200" baseline="0" dirty="0" smtClean="0">
                <a:solidFill>
                  <a:schemeClr val="tx1"/>
                </a:solidFill>
                <a:latin typeface="+mn-lt"/>
                <a:ea typeface="+mn-ea"/>
                <a:cs typeface="+mn-cs"/>
              </a:rPr>
              <a:t> et </a:t>
            </a:r>
            <a:r>
              <a:rPr lang="en-US" sz="1200" b="0" i="0" u="none" strike="noStrike" kern="1200" baseline="0" dirty="0" err="1" smtClean="0">
                <a:solidFill>
                  <a:schemeClr val="tx1"/>
                </a:solidFill>
                <a:latin typeface="+mn-lt"/>
                <a:ea typeface="+mn-ea"/>
                <a:cs typeface="+mn-cs"/>
              </a:rPr>
              <a:t>Géosciences</a:t>
            </a:r>
            <a:r>
              <a:rPr lang="en-US" sz="1200" b="0" i="0" u="none" strike="noStrike" kern="1200" baseline="0" dirty="0" smtClean="0">
                <a:solidFill>
                  <a:schemeClr val="tx1"/>
                </a:solidFill>
                <a:latin typeface="+mn-lt"/>
                <a:ea typeface="+mn-ea"/>
                <a:cs typeface="+mn-cs"/>
              </a:rPr>
              <a:t>, University of Lille-1, France and Lamont-Doherty Earth Observatory of Columbia University, New York, USA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err="1" smtClean="0">
                <a:solidFill>
                  <a:schemeClr val="tx1"/>
                </a:solidFill>
                <a:latin typeface="+mn-lt"/>
                <a:ea typeface="+mn-ea"/>
                <a:cs typeface="+mn-cs"/>
              </a:rPr>
              <a:t>Aloys</a:t>
            </a:r>
            <a:r>
              <a:rPr lang="en-US" sz="1200" b="0" i="0" u="none" strike="noStrike" kern="1200" baseline="0" dirty="0" smtClean="0">
                <a:solidFill>
                  <a:schemeClr val="tx1"/>
                </a:solidFill>
                <a:latin typeface="+mn-lt"/>
                <a:ea typeface="+mn-ea"/>
                <a:cs typeface="+mn-cs"/>
              </a:rPr>
              <a:t> J-M </a:t>
            </a:r>
            <a:r>
              <a:rPr lang="en-US" sz="1200" b="0" i="0" u="none" strike="noStrike" kern="1200" baseline="0" dirty="0" err="1" smtClean="0">
                <a:solidFill>
                  <a:schemeClr val="tx1"/>
                </a:solidFill>
                <a:latin typeface="+mn-lt"/>
                <a:ea typeface="+mn-ea"/>
                <a:cs typeface="+mn-cs"/>
              </a:rPr>
              <a:t>Bory</a:t>
            </a:r>
            <a:r>
              <a:rPr lang="en-US" sz="1200" b="0" i="0" u="none" strike="noStrike" kern="1200" baseline="0" dirty="0" smtClean="0">
                <a:solidFill>
                  <a:schemeClr val="tx1"/>
                </a:solidFill>
                <a:latin typeface="+mn-lt"/>
                <a:ea typeface="+mn-ea"/>
                <a:cs typeface="+mn-cs"/>
              </a:rPr>
              <a:t>: Aloys.Bory@univ-lille1.fr </a:t>
            </a:r>
          </a:p>
        </p:txBody>
      </p:sp>
      <p:sp>
        <p:nvSpPr>
          <p:cNvPr id="4" name="Slide Number Placeholder 3"/>
          <p:cNvSpPr>
            <a:spLocks noGrp="1"/>
          </p:cNvSpPr>
          <p:nvPr>
            <p:ph type="sldNum" sz="quarter" idx="10"/>
          </p:nvPr>
        </p:nvSpPr>
        <p:spPr/>
        <p:txBody>
          <a:bodyPr/>
          <a:lstStyle/>
          <a:p>
            <a:fld id="{4667A13C-A4BA-3348-B2DC-1BAC2DFA8645}" type="slidenum">
              <a:rPr lang="en-US" smtClean="0"/>
              <a:t>15</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 10,000 km dust highway between the </a:t>
            </a:r>
            <a:r>
              <a:rPr lang="en-US" sz="1200" b="0" i="0" u="none" strike="noStrike" kern="1200" baseline="0" dirty="0" err="1" smtClean="0">
                <a:solidFill>
                  <a:schemeClr val="tx1"/>
                </a:solidFill>
                <a:latin typeface="+mn-lt"/>
                <a:ea typeface="+mn-ea"/>
                <a:cs typeface="+mn-cs"/>
              </a:rPr>
              <a:t>Taklamakan</a:t>
            </a:r>
            <a:r>
              <a:rPr lang="en-US" sz="1200" b="0" i="0" u="none" strike="noStrike" kern="1200" baseline="0" dirty="0" smtClean="0">
                <a:solidFill>
                  <a:schemeClr val="tx1"/>
                </a:solidFill>
                <a:latin typeface="+mn-lt"/>
                <a:ea typeface="+mn-ea"/>
                <a:cs typeface="+mn-cs"/>
              </a:rPr>
              <a:t> Desert and Greenland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Aloys</a:t>
            </a:r>
            <a:r>
              <a:rPr lang="en-US" sz="1200" b="0" i="0" u="none" strike="noStrike" kern="1200" baseline="0" dirty="0" smtClean="0">
                <a:solidFill>
                  <a:schemeClr val="tx1"/>
                </a:solidFill>
                <a:latin typeface="+mn-lt"/>
                <a:ea typeface="+mn-ea"/>
                <a:cs typeface="+mn-cs"/>
              </a:rPr>
              <a:t> J-M </a:t>
            </a:r>
            <a:r>
              <a:rPr lang="en-US" sz="1200" b="0" i="0" u="none" strike="noStrike" kern="1200" baseline="0" dirty="0" err="1" smtClean="0">
                <a:solidFill>
                  <a:schemeClr val="tx1"/>
                </a:solidFill>
                <a:latin typeface="+mn-lt"/>
                <a:ea typeface="+mn-ea"/>
                <a:cs typeface="+mn-cs"/>
              </a:rPr>
              <a:t>Bory</a:t>
            </a:r>
            <a:r>
              <a:rPr lang="en-US" sz="1200" b="0" i="0" u="none" strike="noStrike" kern="1200" baseline="0" dirty="0" smtClean="0">
                <a:solidFill>
                  <a:schemeClr val="tx1"/>
                </a:solidFill>
                <a:latin typeface="+mn-lt"/>
                <a:ea typeface="+mn-ea"/>
                <a:cs typeface="+mn-cs"/>
              </a:rPr>
              <a:t>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2: </a:t>
            </a:r>
            <a:r>
              <a:rPr lang="en-US" sz="1200" b="0" i="0" u="none" strike="noStrike" kern="1200" baseline="0" dirty="0" err="1" smtClean="0">
                <a:solidFill>
                  <a:schemeClr val="tx1"/>
                </a:solidFill>
                <a:latin typeface="+mn-lt"/>
                <a:ea typeface="+mn-ea"/>
                <a:cs typeface="+mn-cs"/>
              </a:rPr>
              <a:t>εNd</a:t>
            </a:r>
            <a:r>
              <a:rPr lang="en-US" sz="1200" b="0" i="0" u="none" strike="noStrike" kern="1200" baseline="0" dirty="0" smtClean="0">
                <a:solidFill>
                  <a:schemeClr val="tx1"/>
                </a:solidFill>
                <a:latin typeface="+mn-lt"/>
                <a:ea typeface="+mn-ea"/>
                <a:cs typeface="+mn-cs"/>
              </a:rPr>
              <a:t> versus 87Sr/86Sr signature of Greenland dust extracted from late glacial sections of the GISP2 (closed diamonds) and GRIP (open diamonds) ice core records (</a:t>
            </a:r>
            <a:r>
              <a:rPr lang="en-US" sz="1200" b="0" i="0" u="none" strike="noStrike" kern="1200" baseline="0" dirty="0" err="1" smtClean="0">
                <a:solidFill>
                  <a:schemeClr val="tx1"/>
                </a:solidFill>
                <a:latin typeface="+mn-lt"/>
                <a:ea typeface="+mn-ea"/>
                <a:cs typeface="+mn-cs"/>
              </a:rPr>
              <a:t>Biscaye</a:t>
            </a:r>
            <a:r>
              <a:rPr lang="en-US" sz="1200" b="0" i="0" u="none" strike="noStrike" kern="1200" baseline="0" dirty="0" smtClean="0">
                <a:solidFill>
                  <a:schemeClr val="tx1"/>
                </a:solidFill>
                <a:latin typeface="+mn-lt"/>
                <a:ea typeface="+mn-ea"/>
                <a:cs typeface="+mn-cs"/>
              </a:rPr>
              <a:t> et al. 1997; </a:t>
            </a:r>
            <a:r>
              <a:rPr lang="en-US" sz="1200" b="0" i="0" u="none" strike="noStrike" kern="1200" baseline="0" dirty="0" err="1" smtClean="0">
                <a:solidFill>
                  <a:schemeClr val="tx1"/>
                </a:solidFill>
                <a:latin typeface="+mn-lt"/>
                <a:ea typeface="+mn-ea"/>
                <a:cs typeface="+mn-cs"/>
              </a:rPr>
              <a:t>Svensson</a:t>
            </a:r>
            <a:r>
              <a:rPr lang="en-US" sz="1200" b="0" i="0" u="none" strike="noStrike" kern="1200" baseline="0" dirty="0" smtClean="0">
                <a:solidFill>
                  <a:schemeClr val="tx1"/>
                </a:solidFill>
                <a:latin typeface="+mn-lt"/>
                <a:ea typeface="+mn-ea"/>
                <a:cs typeface="+mn-cs"/>
              </a:rPr>
              <a:t> et al. 2000) and of potential source area samples from China and Mongolia (</a:t>
            </a:r>
            <a:r>
              <a:rPr lang="en-US" sz="1200" b="0" i="0" u="none" strike="noStrike" kern="1200" baseline="0" dirty="0" err="1" smtClean="0">
                <a:solidFill>
                  <a:schemeClr val="tx1"/>
                </a:solidFill>
                <a:latin typeface="+mn-lt"/>
                <a:ea typeface="+mn-ea"/>
                <a:cs typeface="+mn-cs"/>
              </a:rPr>
              <a:t>Bory</a:t>
            </a:r>
            <a:r>
              <a:rPr lang="en-US" sz="1200" b="0" i="0" u="none" strike="noStrike" kern="1200" baseline="0" dirty="0" smtClean="0">
                <a:solidFill>
                  <a:schemeClr val="tx1"/>
                </a:solidFill>
                <a:latin typeface="+mn-lt"/>
                <a:ea typeface="+mn-ea"/>
                <a:cs typeface="+mn-cs"/>
              </a:rPr>
              <a:t> et al. 2003b). The isotopic mixing domain between the </a:t>
            </a:r>
            <a:r>
              <a:rPr lang="en-US" sz="1200" b="0" i="0" u="none" strike="noStrike" kern="1200" baseline="0" dirty="0" err="1" smtClean="0">
                <a:solidFill>
                  <a:schemeClr val="tx1"/>
                </a:solidFill>
                <a:latin typeface="+mn-lt"/>
                <a:ea typeface="+mn-ea"/>
                <a:cs typeface="+mn-cs"/>
              </a:rPr>
              <a:t>Taklamakan</a:t>
            </a:r>
            <a:r>
              <a:rPr lang="en-US" sz="1200" b="0" i="0" u="none" strike="noStrike" kern="1200" baseline="0" dirty="0" smtClean="0">
                <a:solidFill>
                  <a:schemeClr val="tx1"/>
                </a:solidFill>
                <a:latin typeface="+mn-lt"/>
                <a:ea typeface="+mn-ea"/>
                <a:cs typeface="+mn-cs"/>
              </a:rPr>
              <a:t> desert and a </a:t>
            </a:r>
            <a:r>
              <a:rPr lang="en-US" sz="1200" b="0" i="0" u="none" strike="noStrike" kern="1200" baseline="0" dirty="0" err="1" smtClean="0">
                <a:solidFill>
                  <a:schemeClr val="tx1"/>
                </a:solidFill>
                <a:latin typeface="+mn-lt"/>
                <a:ea typeface="+mn-ea"/>
                <a:cs typeface="+mn-cs"/>
              </a:rPr>
              <a:t>circum</a:t>
            </a:r>
            <a:r>
              <a:rPr lang="en-US" sz="1200" b="0" i="0" u="none" strike="noStrike" kern="1200" baseline="0" dirty="0" smtClean="0">
                <a:solidFill>
                  <a:schemeClr val="tx1"/>
                </a:solidFill>
                <a:latin typeface="+mn-lt"/>
                <a:ea typeface="+mn-ea"/>
                <a:cs typeface="+mn-cs"/>
              </a:rPr>
              <a:t>-Pacific volcanic end-member is also shown.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err="1" smtClean="0">
                <a:solidFill>
                  <a:schemeClr val="tx1"/>
                </a:solidFill>
                <a:latin typeface="+mn-lt"/>
                <a:ea typeface="+mn-ea"/>
                <a:cs typeface="+mn-cs"/>
              </a:rPr>
              <a:t>Laboratoire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d’Océanologie</a:t>
            </a:r>
            <a:r>
              <a:rPr lang="en-US" sz="1200" b="0" i="0" u="none" strike="noStrike" kern="1200" baseline="0" dirty="0" smtClean="0">
                <a:solidFill>
                  <a:schemeClr val="tx1"/>
                </a:solidFill>
                <a:latin typeface="+mn-lt"/>
                <a:ea typeface="+mn-ea"/>
                <a:cs typeface="+mn-cs"/>
              </a:rPr>
              <a:t> et </a:t>
            </a:r>
            <a:r>
              <a:rPr lang="en-US" sz="1200" b="0" i="0" u="none" strike="noStrike" kern="1200" baseline="0" dirty="0" err="1" smtClean="0">
                <a:solidFill>
                  <a:schemeClr val="tx1"/>
                </a:solidFill>
                <a:latin typeface="+mn-lt"/>
                <a:ea typeface="+mn-ea"/>
                <a:cs typeface="+mn-cs"/>
              </a:rPr>
              <a:t>Géosciences</a:t>
            </a:r>
            <a:r>
              <a:rPr lang="en-US" sz="1200" b="0" i="0" u="none" strike="noStrike" kern="1200" baseline="0" dirty="0" smtClean="0">
                <a:solidFill>
                  <a:schemeClr val="tx1"/>
                </a:solidFill>
                <a:latin typeface="+mn-lt"/>
                <a:ea typeface="+mn-ea"/>
                <a:cs typeface="+mn-cs"/>
              </a:rPr>
              <a:t>, University of Lille-1, France and Lamont-Doherty Earth Observatory of Columbia University, New York, USA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err="1" smtClean="0">
                <a:solidFill>
                  <a:schemeClr val="tx1"/>
                </a:solidFill>
                <a:latin typeface="+mn-lt"/>
                <a:ea typeface="+mn-ea"/>
                <a:cs typeface="+mn-cs"/>
              </a:rPr>
              <a:t>Aloys</a:t>
            </a:r>
            <a:r>
              <a:rPr lang="en-US" sz="1200" b="0" i="0" u="none" strike="noStrike" kern="1200" baseline="0" dirty="0" smtClean="0">
                <a:solidFill>
                  <a:schemeClr val="tx1"/>
                </a:solidFill>
                <a:latin typeface="+mn-lt"/>
                <a:ea typeface="+mn-ea"/>
                <a:cs typeface="+mn-cs"/>
              </a:rPr>
              <a:t> J-M </a:t>
            </a:r>
            <a:r>
              <a:rPr lang="en-US" sz="1200" b="0" i="0" u="none" strike="noStrike" kern="1200" baseline="0" dirty="0" err="1" smtClean="0">
                <a:solidFill>
                  <a:schemeClr val="tx1"/>
                </a:solidFill>
                <a:latin typeface="+mn-lt"/>
                <a:ea typeface="+mn-ea"/>
                <a:cs typeface="+mn-cs"/>
              </a:rPr>
              <a:t>Bory</a:t>
            </a:r>
            <a:r>
              <a:rPr lang="en-US" sz="1200" b="0" i="0" u="none" strike="noStrike" kern="1200" baseline="0" dirty="0" smtClean="0">
                <a:solidFill>
                  <a:schemeClr val="tx1"/>
                </a:solidFill>
                <a:latin typeface="+mn-lt"/>
                <a:ea typeface="+mn-ea"/>
                <a:cs typeface="+mn-cs"/>
              </a:rPr>
              <a:t>: Aloys.Bory@univ-lille1.fr </a:t>
            </a:r>
          </a:p>
        </p:txBody>
      </p:sp>
      <p:sp>
        <p:nvSpPr>
          <p:cNvPr id="4" name="Slide Number Placeholder 3"/>
          <p:cNvSpPr>
            <a:spLocks noGrp="1"/>
          </p:cNvSpPr>
          <p:nvPr>
            <p:ph type="sldNum" sz="quarter" idx="10"/>
          </p:nvPr>
        </p:nvSpPr>
        <p:spPr/>
        <p:txBody>
          <a:bodyPr/>
          <a:lstStyle/>
          <a:p>
            <a:fld id="{4667A13C-A4BA-3348-B2DC-1BAC2DFA8645}" type="slidenum">
              <a:rPr lang="en-US" smtClean="0"/>
              <a:t>16</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enigma of dust provenance: where else does Antarctic dust come from?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Paul </a:t>
            </a:r>
            <a:r>
              <a:rPr lang="en-US" sz="1200" b="0" i="0" u="none" strike="noStrike" kern="1200" baseline="0" dirty="0" err="1" smtClean="0">
                <a:solidFill>
                  <a:schemeClr val="tx1"/>
                </a:solidFill>
                <a:latin typeface="+mn-lt"/>
                <a:ea typeface="+mn-ea"/>
                <a:cs typeface="+mn-cs"/>
              </a:rPr>
              <a:t>Vallelonga</a:t>
            </a:r>
            <a:r>
              <a:rPr lang="en-US" sz="1200" b="0" i="0" u="none" strike="noStrike" kern="1200" baseline="0" dirty="0" smtClean="0">
                <a:solidFill>
                  <a:schemeClr val="tx1"/>
                </a:solidFill>
                <a:latin typeface="+mn-lt"/>
                <a:ea typeface="+mn-ea"/>
                <a:cs typeface="+mn-cs"/>
              </a:rPr>
              <a:t>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Strontium and Neodymium isotopes </a:t>
            </a:r>
            <a:r>
              <a:rPr lang="en-US" sz="1200" b="1" i="0" u="none" strike="noStrike" kern="1200" baseline="0" dirty="0" smtClean="0">
                <a:solidFill>
                  <a:schemeClr val="tx1"/>
                </a:solidFill>
                <a:latin typeface="+mn-lt"/>
                <a:ea typeface="+mn-ea"/>
                <a:cs typeface="+mn-cs"/>
              </a:rPr>
              <a:t>(A) </a:t>
            </a:r>
            <a:r>
              <a:rPr lang="en-US" sz="1200" b="0" i="0" u="none" strike="noStrike" kern="1200" baseline="0" dirty="0" smtClean="0">
                <a:solidFill>
                  <a:schemeClr val="tx1"/>
                </a:solidFill>
                <a:latin typeface="+mn-lt"/>
                <a:ea typeface="+mn-ea"/>
                <a:cs typeface="+mn-cs"/>
              </a:rPr>
              <a:t>and Lead isotopes </a:t>
            </a:r>
            <a:r>
              <a:rPr lang="en-US" sz="1200" b="1" i="0" u="none" strike="noStrike" kern="1200" baseline="0" dirty="0" smtClean="0">
                <a:solidFill>
                  <a:schemeClr val="tx1"/>
                </a:solidFill>
                <a:latin typeface="+mn-lt"/>
                <a:ea typeface="+mn-ea"/>
                <a:cs typeface="+mn-cs"/>
              </a:rPr>
              <a:t>(B) </a:t>
            </a:r>
            <a:r>
              <a:rPr lang="en-US" sz="1200" b="0" i="0" u="none" strike="noStrike" kern="1200" baseline="0" dirty="0" smtClean="0">
                <a:solidFill>
                  <a:schemeClr val="tx1"/>
                </a:solidFill>
                <a:latin typeface="+mn-lt"/>
                <a:ea typeface="+mn-ea"/>
                <a:cs typeface="+mn-cs"/>
              </a:rPr>
              <a:t>demonstrate changes in isotopic signature from glacial to interglacial periods. The identification of dust sources other than those of Southern South America is limited by measurement precision and the overlapping signatures of potential secondary dust source areas. Panel A modified from </a:t>
            </a:r>
            <a:r>
              <a:rPr lang="en-US" sz="1200" b="0" i="0" u="none" strike="noStrike" kern="1200" baseline="0" dirty="0" err="1" smtClean="0">
                <a:solidFill>
                  <a:schemeClr val="tx1"/>
                </a:solidFill>
                <a:latin typeface="+mn-lt"/>
                <a:ea typeface="+mn-ea"/>
                <a:cs typeface="+mn-cs"/>
              </a:rPr>
              <a:t>Delmonte</a:t>
            </a:r>
            <a:r>
              <a:rPr lang="en-US" sz="1200" b="0" i="0" u="none" strike="noStrike" kern="1200" baseline="0" dirty="0" smtClean="0">
                <a:solidFill>
                  <a:schemeClr val="tx1"/>
                </a:solidFill>
                <a:latin typeface="+mn-lt"/>
                <a:ea typeface="+mn-ea"/>
                <a:cs typeface="+mn-cs"/>
              </a:rPr>
              <a:t> et al. (2007). VK: </a:t>
            </a:r>
            <a:r>
              <a:rPr lang="en-US" sz="1200" b="0" i="0" u="none" strike="noStrike" kern="1200" baseline="0" dirty="0" err="1" smtClean="0">
                <a:solidFill>
                  <a:schemeClr val="tx1"/>
                </a:solidFill>
                <a:latin typeface="+mn-lt"/>
                <a:ea typeface="+mn-ea"/>
                <a:cs typeface="+mn-cs"/>
              </a:rPr>
              <a:t>Vostok</a:t>
            </a:r>
            <a:r>
              <a:rPr lang="en-US" sz="1200" b="0" i="0" u="none" strike="noStrike" kern="1200" baseline="0" dirty="0" smtClean="0">
                <a:solidFill>
                  <a:schemeClr val="tx1"/>
                </a:solidFill>
                <a:latin typeface="+mn-lt"/>
                <a:ea typeface="+mn-ea"/>
                <a:cs typeface="+mn-cs"/>
              </a:rPr>
              <a:t>; EDC: </a:t>
            </a:r>
            <a:r>
              <a:rPr lang="en-US" sz="1200" b="0" i="0" u="none" strike="noStrike" kern="1200" baseline="0" dirty="0" err="1" smtClean="0">
                <a:solidFill>
                  <a:schemeClr val="tx1"/>
                </a:solidFill>
                <a:latin typeface="+mn-lt"/>
                <a:ea typeface="+mn-ea"/>
                <a:cs typeface="+mn-cs"/>
              </a:rPr>
              <a:t>Epica</a:t>
            </a:r>
            <a:r>
              <a:rPr lang="en-US" sz="1200" b="0" i="0" u="none" strike="noStrike" kern="1200" baseline="0" dirty="0" smtClean="0">
                <a:solidFill>
                  <a:schemeClr val="tx1"/>
                </a:solidFill>
                <a:latin typeface="+mn-lt"/>
                <a:ea typeface="+mn-ea"/>
                <a:cs typeface="+mn-cs"/>
              </a:rPr>
              <a:t> Dome C; DB: Dome B; KMS: Komsomolskaya.</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Centre for Ice and Climate, University of Copenhagen, Denmark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Paul </a:t>
            </a:r>
            <a:r>
              <a:rPr lang="en-US" sz="1200" b="0" i="0" u="none" strike="noStrike" kern="1200" baseline="0" dirty="0" err="1" smtClean="0">
                <a:solidFill>
                  <a:schemeClr val="tx1"/>
                </a:solidFill>
                <a:latin typeface="+mn-lt"/>
                <a:ea typeface="+mn-ea"/>
                <a:cs typeface="+mn-cs"/>
              </a:rPr>
              <a:t>Vallelonga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ptravis@nbi.ku.dk</a:t>
            </a:r>
            <a:r>
              <a:rPr lang="en-US" sz="1200" b="0" i="0" u="none" strike="noStrike" kern="1200" baseline="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4667A13C-A4BA-3348-B2DC-1BAC2DFA8645}" type="slidenum">
              <a:rPr lang="en-US" smtClean="0"/>
              <a:t>17</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enigma of dust provenance: where else does Antarctic dust come from?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Paul </a:t>
            </a:r>
            <a:r>
              <a:rPr lang="en-US" sz="1200" b="0" i="0" u="none" strike="noStrike" kern="1200" baseline="0" dirty="0" err="1" smtClean="0">
                <a:solidFill>
                  <a:schemeClr val="tx1"/>
                </a:solidFill>
                <a:latin typeface="+mn-lt"/>
                <a:ea typeface="+mn-ea"/>
                <a:cs typeface="+mn-cs"/>
              </a:rPr>
              <a:t>Vallelonga</a:t>
            </a:r>
            <a:r>
              <a:rPr lang="en-US" sz="1200" b="0" i="0" u="none" strike="noStrike" kern="1200" baseline="0" dirty="0" smtClean="0">
                <a:solidFill>
                  <a:schemeClr val="tx1"/>
                </a:solidFill>
                <a:latin typeface="+mn-lt"/>
                <a:ea typeface="+mn-ea"/>
                <a:cs typeface="+mn-cs"/>
              </a:rPr>
              <a:t>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2: </a:t>
            </a:r>
            <a:r>
              <a:rPr lang="en-US" sz="1200" b="0" i="0" u="none" strike="noStrike" kern="1200" baseline="0" dirty="0" smtClean="0">
                <a:solidFill>
                  <a:schemeClr val="tx1"/>
                </a:solidFill>
                <a:latin typeface="+mn-lt"/>
                <a:ea typeface="+mn-ea"/>
                <a:cs typeface="+mn-cs"/>
              </a:rPr>
              <a:t>Histogram of REE patterns found in the EPICA Dronning Maud Land ice core over the last deglaciation, clearly demonstrating the appearance of non-glacial dust types after ~15 </a:t>
            </a:r>
            <a:r>
              <a:rPr lang="en-US" sz="1200" b="0" i="0" u="none" strike="noStrike" kern="1200" baseline="0" dirty="0" err="1" smtClean="0">
                <a:solidFill>
                  <a:schemeClr val="tx1"/>
                </a:solidFill>
                <a:latin typeface="+mn-lt"/>
                <a:ea typeface="+mn-ea"/>
                <a:cs typeface="+mn-cs"/>
              </a:rPr>
              <a:t>ka</a:t>
            </a:r>
            <a:r>
              <a:rPr lang="en-US" sz="1200" b="0" i="0" u="none" strike="noStrike" kern="1200" baseline="0" dirty="0" smtClean="0">
                <a:solidFill>
                  <a:schemeClr val="tx1"/>
                </a:solidFill>
                <a:latin typeface="+mn-lt"/>
                <a:ea typeface="+mn-ea"/>
                <a:cs typeface="+mn-cs"/>
              </a:rPr>
              <a:t> BP. REE patterns were statistically attributed to dust from Antarctica, Australia and New Zealand. Modified after Wegner et al. (2012).</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Centre for Ice and Climate, University of Copenhagen, Denmark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Paul </a:t>
            </a:r>
            <a:r>
              <a:rPr lang="en-US" sz="1200" b="0" i="0" u="none" strike="noStrike" kern="1200" baseline="0" dirty="0" err="1" smtClean="0">
                <a:solidFill>
                  <a:schemeClr val="tx1"/>
                </a:solidFill>
                <a:latin typeface="+mn-lt"/>
                <a:ea typeface="+mn-ea"/>
                <a:cs typeface="+mn-cs"/>
              </a:rPr>
              <a:t>Vallelonga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ptravis@nbi.ku.dk</a:t>
            </a:r>
            <a:r>
              <a:rPr lang="en-US" sz="1200" b="0" i="0" u="none" strike="noStrike" kern="1200" baseline="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4667A13C-A4BA-3348-B2DC-1BAC2DFA8645}" type="slidenum">
              <a:rPr lang="en-US" smtClean="0"/>
              <a:t>18</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Evidence that local dust sources supply low-elevation Antarctic regions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Bess G. Koffman1,2 and Karl J. Kreutz1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Surface elevation map of Antarctica showing sites discussed in the text and annual average winds at 700 </a:t>
            </a:r>
            <a:r>
              <a:rPr lang="en-US" sz="1200" b="0" i="0" u="none" strike="noStrike" kern="1200" baseline="0" dirty="0" err="1" smtClean="0">
                <a:solidFill>
                  <a:schemeClr val="tx1"/>
                </a:solidFill>
                <a:latin typeface="+mn-lt"/>
                <a:ea typeface="+mn-ea"/>
                <a:cs typeface="+mn-cs"/>
              </a:rPr>
              <a:t>hPa</a:t>
            </a:r>
            <a:r>
              <a:rPr lang="en-US" sz="1200" b="0" i="0" u="none" strike="noStrike" kern="1200" baseline="0" dirty="0" smtClean="0">
                <a:solidFill>
                  <a:schemeClr val="tx1"/>
                </a:solidFill>
                <a:latin typeface="+mn-lt"/>
                <a:ea typeface="+mn-ea"/>
                <a:cs typeface="+mn-cs"/>
              </a:rPr>
              <a:t> (ERA-Interim climate reanalysis). Image obtained using Climate </a:t>
            </a:r>
            <a:r>
              <a:rPr lang="en-US" sz="1200" b="0" i="0" u="none" strike="noStrike" kern="1200" baseline="0" dirty="0" err="1" smtClean="0">
                <a:solidFill>
                  <a:schemeClr val="tx1"/>
                </a:solidFill>
                <a:latin typeface="+mn-lt"/>
                <a:ea typeface="+mn-ea"/>
                <a:cs typeface="+mn-cs"/>
              </a:rPr>
              <a:t>Reanalyzer</a:t>
            </a:r>
            <a:r>
              <a:rPr lang="en-US" sz="1200" b="0" i="0" u="none" strike="noStrike" kern="1200" baseline="0" dirty="0" smtClean="0">
                <a:solidFill>
                  <a:schemeClr val="tx1"/>
                </a:solidFill>
                <a:latin typeface="+mn-lt"/>
                <a:ea typeface="+mn-ea"/>
                <a:cs typeface="+mn-cs"/>
              </a:rPr>
              <a:t> (http://cci-</a:t>
            </a:r>
            <a:r>
              <a:rPr lang="en-US" sz="1200" b="0" i="0" u="none" strike="noStrike" kern="1200" baseline="0" dirty="0" err="1" smtClean="0">
                <a:solidFill>
                  <a:schemeClr val="tx1"/>
                </a:solidFill>
                <a:latin typeface="+mn-lt"/>
                <a:ea typeface="+mn-ea"/>
                <a:cs typeface="+mn-cs"/>
              </a:rPr>
              <a:t>reanalyzer.org</a:t>
            </a:r>
            <a:r>
              <a:rPr lang="en-US" sz="1200" b="0" i="0" u="none" strike="noStrike" kern="1200" baseline="0" dirty="0" smtClean="0">
                <a:solidFill>
                  <a:schemeClr val="tx1"/>
                </a:solidFill>
                <a:latin typeface="+mn-lt"/>
                <a:ea typeface="+mn-ea"/>
                <a:cs typeface="+mn-cs"/>
              </a:rPr>
              <a: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1School of Earth and Climate Sciences and the Climate Change Institute, University of Maine, </a:t>
            </a:r>
            <a:r>
              <a:rPr lang="en-US" sz="1200" b="0" i="0" u="none" strike="noStrike" kern="1200" baseline="0" dirty="0" err="1" smtClean="0">
                <a:solidFill>
                  <a:schemeClr val="tx1"/>
                </a:solidFill>
                <a:latin typeface="+mn-lt"/>
                <a:ea typeface="+mn-ea"/>
                <a:cs typeface="+mn-cs"/>
              </a:rPr>
              <a:t>Orono</a:t>
            </a:r>
            <a:r>
              <a:rPr lang="en-US" sz="1200" b="0" i="0" u="none" strike="noStrike" kern="1200" baseline="0" dirty="0" smtClean="0">
                <a:solidFill>
                  <a:schemeClr val="tx1"/>
                </a:solidFill>
                <a:latin typeface="+mn-lt"/>
                <a:ea typeface="+mn-ea"/>
                <a:cs typeface="+mn-cs"/>
              </a:rPr>
              <a:t>, USA </a:t>
            </a:r>
          </a:p>
          <a:p>
            <a:r>
              <a:rPr lang="en-US" sz="1200" b="0" i="0" u="none" strike="noStrike" kern="1200" baseline="0" dirty="0" smtClean="0">
                <a:solidFill>
                  <a:schemeClr val="tx1"/>
                </a:solidFill>
                <a:latin typeface="+mn-lt"/>
                <a:ea typeface="+mn-ea"/>
                <a:cs typeface="+mn-cs"/>
              </a:rPr>
              <a:t>2Lamont-Doherty Earth Observatory of Columbia University, Palisades, USA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Bess G. </a:t>
            </a:r>
            <a:r>
              <a:rPr lang="en-US" sz="1200" b="0" i="0" u="none" strike="noStrike" kern="1200" baseline="0" dirty="0" err="1" smtClean="0">
                <a:solidFill>
                  <a:schemeClr val="tx1"/>
                </a:solidFill>
                <a:latin typeface="+mn-lt"/>
                <a:ea typeface="+mn-ea"/>
                <a:cs typeface="+mn-cs"/>
              </a:rPr>
              <a:t>Koffman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bkoffman@ldeo.columbia.edu</a:t>
            </a:r>
            <a:r>
              <a:rPr lang="en-US" sz="1200" b="0" i="0" u="none" strike="noStrike" kern="1200" baseline="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4667A13C-A4BA-3348-B2DC-1BAC2DFA8645}" type="slidenum">
              <a:rPr lang="en-US" smtClean="0"/>
              <a:t>19</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Evidence that local dust sources supply low-elevation Antarctic regions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Bess G. Koffman1,2 and Karl J. Kreutz1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2: </a:t>
            </a:r>
            <a:r>
              <a:rPr lang="en-US" sz="1200" b="0" i="0" u="none" strike="noStrike" kern="1200" baseline="0" dirty="0" smtClean="0">
                <a:solidFill>
                  <a:schemeClr val="tx1"/>
                </a:solidFill>
                <a:latin typeface="+mn-lt"/>
                <a:ea typeface="+mn-ea"/>
                <a:cs typeface="+mn-cs"/>
              </a:rPr>
              <a:t>Dust flux versus elevation for: </a:t>
            </a:r>
            <a:r>
              <a:rPr lang="en-US" sz="1200" b="0" i="0" u="none" strike="noStrike" kern="1200" baseline="0" dirty="0" err="1" smtClean="0">
                <a:solidFill>
                  <a:schemeClr val="tx1"/>
                </a:solidFill>
                <a:latin typeface="+mn-lt"/>
                <a:ea typeface="+mn-ea"/>
                <a:cs typeface="+mn-cs"/>
              </a:rPr>
              <a:t>Berkner</a:t>
            </a:r>
            <a:r>
              <a:rPr lang="en-US" sz="1200" b="0" i="0" u="none" strike="noStrike" kern="1200" baseline="0" dirty="0" smtClean="0">
                <a:solidFill>
                  <a:schemeClr val="tx1"/>
                </a:solidFill>
                <a:latin typeface="+mn-lt"/>
                <a:ea typeface="+mn-ea"/>
                <a:cs typeface="+mn-cs"/>
              </a:rPr>
              <a:t> Island (</a:t>
            </a:r>
            <a:r>
              <a:rPr lang="en-US" sz="1200" b="0" i="0" u="none" strike="noStrike" kern="1200" baseline="0" dirty="0" err="1" smtClean="0">
                <a:solidFill>
                  <a:schemeClr val="tx1"/>
                </a:solidFill>
                <a:latin typeface="+mn-lt"/>
                <a:ea typeface="+mn-ea"/>
                <a:cs typeface="+mn-cs"/>
              </a:rPr>
              <a:t>Bory</a:t>
            </a:r>
            <a:r>
              <a:rPr lang="en-US" sz="1200" b="0" i="0" u="none" strike="noStrike" kern="1200" baseline="0" dirty="0" smtClean="0">
                <a:solidFill>
                  <a:schemeClr val="tx1"/>
                </a:solidFill>
                <a:latin typeface="+mn-lt"/>
                <a:ea typeface="+mn-ea"/>
                <a:cs typeface="+mn-cs"/>
              </a:rPr>
              <a:t> et al. 2010), EPICA Dome C(EDC; Lambert et al. 2012), EPICA Dronning Maud Land (EDML; Fischer et al. 2007), James Ross Island (McConnell et al. 2007), </a:t>
            </a:r>
            <a:r>
              <a:rPr lang="en-US" sz="1200" b="0" i="0" u="none" strike="noStrike" kern="1200" baseline="0" dirty="0" err="1" smtClean="0">
                <a:solidFill>
                  <a:schemeClr val="tx1"/>
                </a:solidFill>
                <a:latin typeface="+mn-lt"/>
                <a:ea typeface="+mn-ea"/>
                <a:cs typeface="+mn-cs"/>
              </a:rPr>
              <a:t>Talos</a:t>
            </a:r>
            <a:r>
              <a:rPr lang="en-US" sz="1200" b="0" i="0" u="none" strike="noStrike" kern="1200" baseline="0" dirty="0" smtClean="0">
                <a:solidFill>
                  <a:schemeClr val="tx1"/>
                </a:solidFill>
                <a:latin typeface="+mn-lt"/>
                <a:ea typeface="+mn-ea"/>
                <a:cs typeface="+mn-cs"/>
              </a:rPr>
              <a:t> Dome (</a:t>
            </a:r>
            <a:r>
              <a:rPr lang="en-US" sz="1200" b="0" i="0" u="none" strike="noStrike" kern="1200" baseline="0" dirty="0" err="1" smtClean="0">
                <a:solidFill>
                  <a:schemeClr val="tx1"/>
                </a:solidFill>
                <a:latin typeface="+mn-lt"/>
                <a:ea typeface="+mn-ea"/>
                <a:cs typeface="+mn-cs"/>
              </a:rPr>
              <a:t>Albani</a:t>
            </a:r>
            <a:r>
              <a:rPr lang="en-US" sz="1200" b="0" i="0" u="none" strike="noStrike" kern="1200" baseline="0" dirty="0" smtClean="0">
                <a:solidFill>
                  <a:schemeClr val="tx1"/>
                </a:solidFill>
                <a:latin typeface="+mn-lt"/>
                <a:ea typeface="+mn-ea"/>
                <a:cs typeface="+mn-cs"/>
              </a:rPr>
              <a:t> et al. 2012) and WAIS Divide (</a:t>
            </a:r>
            <a:r>
              <a:rPr lang="en-US" sz="1200" b="0" i="0" u="none" strike="noStrike" kern="1200" baseline="0" dirty="0" err="1" smtClean="0">
                <a:solidFill>
                  <a:schemeClr val="tx1"/>
                </a:solidFill>
                <a:latin typeface="+mn-lt"/>
                <a:ea typeface="+mn-ea"/>
                <a:cs typeface="+mn-cs"/>
              </a:rPr>
              <a:t>Koffman</a:t>
            </a:r>
            <a:r>
              <a:rPr lang="en-US" sz="1200" b="0" i="0" u="none" strike="noStrike" kern="1200" baseline="0" dirty="0" smtClean="0">
                <a:solidFill>
                  <a:schemeClr val="tx1"/>
                </a:solidFill>
                <a:latin typeface="+mn-lt"/>
                <a:ea typeface="+mn-ea"/>
                <a:cs typeface="+mn-cs"/>
              </a:rPr>
              <a:t> et al. 2014). Flux values for EDML and </a:t>
            </a:r>
            <a:r>
              <a:rPr lang="en-US" sz="1200" b="0" i="0" u="none" strike="noStrike" kern="1200" baseline="0" dirty="0" err="1" smtClean="0">
                <a:solidFill>
                  <a:schemeClr val="tx1"/>
                </a:solidFill>
                <a:latin typeface="+mn-lt"/>
                <a:ea typeface="+mn-ea"/>
                <a:cs typeface="+mn-cs"/>
              </a:rPr>
              <a:t>Berkner</a:t>
            </a:r>
            <a:r>
              <a:rPr lang="en-US" sz="1200" b="0" i="0" u="none" strike="noStrike" kern="1200" baseline="0" dirty="0" smtClean="0">
                <a:solidFill>
                  <a:schemeClr val="tx1"/>
                </a:solidFill>
                <a:latin typeface="+mn-lt"/>
                <a:ea typeface="+mn-ea"/>
                <a:cs typeface="+mn-cs"/>
              </a:rPr>
              <a:t> Island are estimated based on published flux ratios to other sites and available particle size information.</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1School of Earth and Climate Sciences and the Climate Change Institute, University of Maine, </a:t>
            </a:r>
            <a:r>
              <a:rPr lang="en-US" sz="1200" b="0" i="0" u="none" strike="noStrike" kern="1200" baseline="0" dirty="0" err="1" smtClean="0">
                <a:solidFill>
                  <a:schemeClr val="tx1"/>
                </a:solidFill>
                <a:latin typeface="+mn-lt"/>
                <a:ea typeface="+mn-ea"/>
                <a:cs typeface="+mn-cs"/>
              </a:rPr>
              <a:t>Orono</a:t>
            </a:r>
            <a:r>
              <a:rPr lang="en-US" sz="1200" b="0" i="0" u="none" strike="noStrike" kern="1200" baseline="0" dirty="0" smtClean="0">
                <a:solidFill>
                  <a:schemeClr val="tx1"/>
                </a:solidFill>
                <a:latin typeface="+mn-lt"/>
                <a:ea typeface="+mn-ea"/>
                <a:cs typeface="+mn-cs"/>
              </a:rPr>
              <a:t>, USA </a:t>
            </a:r>
          </a:p>
          <a:p>
            <a:r>
              <a:rPr lang="en-US" sz="1200" b="0" i="0" u="none" strike="noStrike" kern="1200" baseline="0" dirty="0" smtClean="0">
                <a:solidFill>
                  <a:schemeClr val="tx1"/>
                </a:solidFill>
                <a:latin typeface="+mn-lt"/>
                <a:ea typeface="+mn-ea"/>
                <a:cs typeface="+mn-cs"/>
              </a:rPr>
              <a:t>2Lamont-Doherty Earth Observatory of Columbia University, Palisades, USA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Bess G. </a:t>
            </a:r>
            <a:r>
              <a:rPr lang="en-US" sz="1200" b="0" i="0" u="none" strike="noStrike" kern="1200" baseline="0" dirty="0" err="1" smtClean="0">
                <a:solidFill>
                  <a:schemeClr val="tx1"/>
                </a:solidFill>
                <a:latin typeface="+mn-lt"/>
                <a:ea typeface="+mn-ea"/>
                <a:cs typeface="+mn-cs"/>
              </a:rPr>
              <a:t>Koffman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bkoffman@ldeo.columbia.edu</a:t>
            </a:r>
            <a:r>
              <a:rPr lang="en-US" sz="1200" b="0" i="0" u="none" strike="noStrike" kern="1200" baseline="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4667A13C-A4BA-3348-B2DC-1BAC2DFA8645}" type="slidenum">
              <a:rPr lang="en-US" smtClean="0"/>
              <a:t>20</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Present and past mineral dust variations – a cross-disciplinary challenge for research</a:t>
            </a:r>
          </a:p>
          <a:p>
            <a:r>
              <a:rPr lang="en-US" sz="1200" b="0" i="0" u="none" strike="noStrike" kern="1200" baseline="0" dirty="0" smtClean="0">
                <a:solidFill>
                  <a:schemeClr val="tx1"/>
                </a:solidFill>
                <a:latin typeface="+mn-lt"/>
                <a:ea typeface="+mn-ea"/>
                <a:cs typeface="+mn-cs"/>
              </a:rPr>
              <a:t> </a:t>
            </a:r>
          </a:p>
          <a:p>
            <a:r>
              <a:rPr lang="en-US" sz="1200" b="0" i="0" u="none" strike="noStrike" kern="1200" baseline="0" dirty="0" smtClean="0">
                <a:solidFill>
                  <a:schemeClr val="tx1"/>
                </a:solidFill>
                <a:latin typeface="+mn-lt"/>
                <a:ea typeface="+mn-ea"/>
                <a:cs typeface="+mn-cs"/>
              </a:rPr>
              <a:t>Ute Merkel1, D.-D. Rousseau2,3, J.-B. W. Stuut1,4 and G. Winckler3,5</a:t>
            </a:r>
          </a:p>
          <a:p>
            <a:endParaRPr lang="en-US" dirty="0" smtClean="0"/>
          </a:p>
          <a:p>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Dust storm in </a:t>
            </a:r>
            <a:r>
              <a:rPr lang="en-US" sz="1200" b="0" i="0" u="none" strike="noStrike" kern="1200" baseline="0" dirty="0" err="1" smtClean="0">
                <a:solidFill>
                  <a:schemeClr val="tx1"/>
                </a:solidFill>
                <a:latin typeface="+mn-lt"/>
                <a:ea typeface="+mn-ea"/>
                <a:cs typeface="+mn-cs"/>
              </a:rPr>
              <a:t>Iwik</a:t>
            </a:r>
            <a:r>
              <a:rPr lang="en-US" sz="1200" b="0" i="0" u="none" strike="noStrike" kern="1200" baseline="0" dirty="0" smtClean="0">
                <a:solidFill>
                  <a:schemeClr val="tx1"/>
                </a:solidFill>
                <a:latin typeface="+mn-lt"/>
                <a:ea typeface="+mn-ea"/>
                <a:cs typeface="+mn-cs"/>
              </a:rPr>
              <a:t>, Mauritania (photo by </a:t>
            </a:r>
            <a:r>
              <a:rPr lang="en-US" sz="1200" b="0" i="0" u="none" strike="noStrike" kern="1200" baseline="0" dirty="0" err="1" smtClean="0">
                <a:solidFill>
                  <a:schemeClr val="tx1"/>
                </a:solidFill>
                <a:latin typeface="+mn-lt"/>
                <a:ea typeface="+mn-ea"/>
                <a:cs typeface="+mn-cs"/>
              </a:rPr>
              <a:t>Jutta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Leyrer</a:t>
            </a:r>
            <a:r>
              <a:rPr lang="en-US" sz="1200" b="0" i="0" u="none" strike="noStrike" kern="1200" baseline="0" dirty="0" smtClean="0">
                <a:solidFill>
                  <a:schemeClr val="tx1"/>
                </a:solidFill>
                <a:latin typeface="+mn-lt"/>
                <a:ea typeface="+mn-ea"/>
                <a:cs typeface="+mn-cs"/>
              </a:rPr>
              <a: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1MARUM - Center for Marine Environmental Sciences and Faculty of Geosciences, University of Bremen, Germany </a:t>
            </a:r>
          </a:p>
          <a:p>
            <a:r>
              <a:rPr lang="en-US" sz="1200" b="0" i="0" u="none" strike="noStrike" kern="1200" baseline="0" dirty="0" smtClean="0">
                <a:solidFill>
                  <a:schemeClr val="tx1"/>
                </a:solidFill>
                <a:latin typeface="+mn-lt"/>
                <a:ea typeface="+mn-ea"/>
                <a:cs typeface="+mn-cs"/>
              </a:rPr>
              <a:t>2Laboratoire de </a:t>
            </a:r>
            <a:r>
              <a:rPr lang="en-US" sz="1200" b="0" i="0" u="none" strike="noStrike" kern="1200" baseline="0" dirty="0" err="1" smtClean="0">
                <a:solidFill>
                  <a:schemeClr val="tx1"/>
                </a:solidFill>
                <a:latin typeface="+mn-lt"/>
                <a:ea typeface="+mn-ea"/>
                <a:cs typeface="+mn-cs"/>
              </a:rPr>
              <a:t>Météorologie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Dynamique</a:t>
            </a:r>
            <a:r>
              <a:rPr lang="en-US" sz="1200" b="0" i="0" u="none" strike="noStrike" kern="1200" baseline="0" dirty="0" smtClean="0">
                <a:solidFill>
                  <a:schemeClr val="tx1"/>
                </a:solidFill>
                <a:latin typeface="+mn-lt"/>
                <a:ea typeface="+mn-ea"/>
                <a:cs typeface="+mn-cs"/>
              </a:rPr>
              <a:t> &amp; CERES-ERTI, CNRS - </a:t>
            </a:r>
            <a:r>
              <a:rPr lang="en-US" sz="1200" b="0" i="0" u="none" strike="noStrike" kern="1200" baseline="0" dirty="0" err="1" smtClean="0">
                <a:solidFill>
                  <a:schemeClr val="tx1"/>
                </a:solidFill>
                <a:latin typeface="+mn-lt"/>
                <a:ea typeface="+mn-ea"/>
                <a:cs typeface="+mn-cs"/>
              </a:rPr>
              <a:t>Ecole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Normale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Supérieure</a:t>
            </a:r>
            <a:r>
              <a:rPr lang="en-US" sz="1200" b="0" i="0" u="none" strike="noStrike" kern="1200" baseline="0" dirty="0" smtClean="0">
                <a:solidFill>
                  <a:schemeClr val="tx1"/>
                </a:solidFill>
                <a:latin typeface="+mn-lt"/>
                <a:ea typeface="+mn-ea"/>
                <a:cs typeface="+mn-cs"/>
              </a:rPr>
              <a:t>, Paris, France </a:t>
            </a:r>
          </a:p>
          <a:p>
            <a:r>
              <a:rPr lang="en-US" sz="1200" b="0" i="0" u="none" strike="noStrike" kern="1200" baseline="0" dirty="0" smtClean="0">
                <a:solidFill>
                  <a:schemeClr val="tx1"/>
                </a:solidFill>
                <a:latin typeface="+mn-lt"/>
                <a:ea typeface="+mn-ea"/>
                <a:cs typeface="+mn-cs"/>
              </a:rPr>
              <a:t>3Lamont-Doherty Earth Observatory, Columbia University, Palisades, USA </a:t>
            </a:r>
          </a:p>
          <a:p>
            <a:r>
              <a:rPr lang="en-US" sz="1200" b="0" i="0" u="none" strike="noStrike" kern="1200" baseline="0" dirty="0" smtClean="0">
                <a:solidFill>
                  <a:schemeClr val="tx1"/>
                </a:solidFill>
                <a:latin typeface="+mn-lt"/>
                <a:ea typeface="+mn-ea"/>
                <a:cs typeface="+mn-cs"/>
              </a:rPr>
              <a:t>4NIOZ Royal Netherlands Institute for Sea Research, Texel, The Netherlands </a:t>
            </a:r>
          </a:p>
          <a:p>
            <a:r>
              <a:rPr lang="en-US" sz="1200" b="0" i="0" u="none" strike="noStrike" kern="1200" baseline="0" dirty="0" smtClean="0">
                <a:solidFill>
                  <a:schemeClr val="tx1"/>
                </a:solidFill>
                <a:latin typeface="+mn-lt"/>
                <a:ea typeface="+mn-ea"/>
                <a:cs typeface="+mn-cs"/>
              </a:rPr>
              <a:t>5Department of Earth and Environmental Sciences, Columbia University, New York</a:t>
            </a:r>
            <a:r>
              <a:rPr lang="en-US" sz="1200" b="0" i="0" u="none" strike="noStrike" kern="1200" baseline="0" smtClean="0">
                <a:solidFill>
                  <a:schemeClr val="tx1"/>
                </a:solidFill>
                <a:latin typeface="+mn-lt"/>
                <a:ea typeface="+mn-ea"/>
                <a:cs typeface="+mn-cs"/>
              </a:rPr>
              <a:t>, USA</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Ute Merkel: </a:t>
            </a:r>
            <a:r>
              <a:rPr lang="en-US" sz="1200" b="0" i="0" u="none" strike="noStrike" kern="1200" baseline="0" dirty="0" err="1" smtClean="0">
                <a:solidFill>
                  <a:schemeClr val="tx1"/>
                </a:solidFill>
                <a:latin typeface="+mn-lt"/>
                <a:ea typeface="+mn-ea"/>
                <a:cs typeface="+mn-cs"/>
              </a:rPr>
              <a:t>umerkel@marum.de</a:t>
            </a:r>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3</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South American dust signature in geological archives of the Southern Hemisphere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Stefania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Gili</a:t>
            </a:r>
            <a:r>
              <a:rPr lang="en-US" sz="1200" b="0" i="0" u="none" strike="noStrike" kern="1200" baseline="0" dirty="0" smtClean="0">
                <a:solidFill>
                  <a:schemeClr val="tx1"/>
                </a:solidFill>
                <a:latin typeface="+mn-lt"/>
                <a:ea typeface="+mn-ea"/>
                <a:cs typeface="+mn-cs"/>
              </a:rPr>
              <a:t> and Diego M. </a:t>
            </a:r>
            <a:r>
              <a:rPr lang="en-US" sz="1200" b="0" i="0" u="none" strike="noStrike" kern="1200" baseline="0" dirty="0" err="1" smtClean="0">
                <a:solidFill>
                  <a:schemeClr val="tx1"/>
                </a:solidFill>
                <a:latin typeface="+mn-lt"/>
                <a:ea typeface="+mn-ea"/>
                <a:cs typeface="+mn-cs"/>
              </a:rPr>
              <a:t>Gaiero</a:t>
            </a:r>
            <a:r>
              <a:rPr lang="en-US" sz="1200" b="0" i="0" u="none" strike="noStrike" kern="1200" baseline="0" dirty="0" smtClean="0">
                <a:solidFill>
                  <a:schemeClr val="tx1"/>
                </a:solidFill>
                <a:latin typeface="+mn-lt"/>
                <a:ea typeface="+mn-ea"/>
                <a:cs typeface="+mn-cs"/>
              </a:rPr>
              <a:t>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Location of the main present-day dust sources in southern South America (black lines show the number of days with dust activity during a year; adapted from Prospero et al. 2002). Color dots indicate the position of collected surface sediments used to define the rare earth elements signature regions as shown in Figure 2. Yellow squares show the position of proximal aeolian (loess) records across the Pampas (Smith et al. 2003; </a:t>
            </a:r>
            <a:r>
              <a:rPr lang="en-US" sz="1200" b="0" i="0" u="none" strike="noStrike" kern="1200" baseline="0" dirty="0" err="1" smtClean="0">
                <a:solidFill>
                  <a:schemeClr val="tx1"/>
                </a:solidFill>
                <a:latin typeface="+mn-lt"/>
                <a:ea typeface="+mn-ea"/>
                <a:cs typeface="+mn-cs"/>
              </a:rPr>
              <a:t>Gallet</a:t>
            </a:r>
            <a:r>
              <a:rPr lang="en-US" sz="1200" b="0" i="0" u="none" strike="noStrike" kern="1200" baseline="0" dirty="0" smtClean="0">
                <a:solidFill>
                  <a:schemeClr val="tx1"/>
                </a:solidFill>
                <a:latin typeface="+mn-lt"/>
                <a:ea typeface="+mn-ea"/>
                <a:cs typeface="+mn-cs"/>
              </a:rPr>
              <a:t> et al. 1998). Inset: Distal aeolian records. Scotia Sea (white dots; </a:t>
            </a:r>
            <a:r>
              <a:rPr lang="en-US" sz="1200" b="0" i="0" u="none" strike="noStrike" kern="1200" baseline="0" dirty="0" err="1" smtClean="0">
                <a:solidFill>
                  <a:schemeClr val="tx1"/>
                </a:solidFill>
                <a:latin typeface="+mn-lt"/>
                <a:ea typeface="+mn-ea"/>
                <a:cs typeface="+mn-cs"/>
              </a:rPr>
              <a:t>Diekmann</a:t>
            </a:r>
            <a:r>
              <a:rPr lang="en-US" sz="1200" b="0" i="0" u="none" strike="noStrike" kern="1200" baseline="0" dirty="0" smtClean="0">
                <a:solidFill>
                  <a:schemeClr val="tx1"/>
                </a:solidFill>
                <a:latin typeface="+mn-lt"/>
                <a:ea typeface="+mn-ea"/>
                <a:cs typeface="+mn-cs"/>
              </a:rPr>
              <a:t> et al. 2000), and </a:t>
            </a:r>
            <a:r>
              <a:rPr lang="en-US" sz="1200" b="0" i="0" u="none" strike="noStrike" kern="1200" baseline="0" dirty="0" err="1" smtClean="0">
                <a:solidFill>
                  <a:schemeClr val="tx1"/>
                </a:solidFill>
                <a:latin typeface="+mn-lt"/>
                <a:ea typeface="+mn-ea"/>
                <a:cs typeface="+mn-cs"/>
              </a:rPr>
              <a:t>Vostock</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Epica</a:t>
            </a:r>
            <a:r>
              <a:rPr lang="en-US" sz="1200" b="0" i="0" u="none" strike="noStrike" kern="1200" baseline="0" dirty="0" smtClean="0">
                <a:solidFill>
                  <a:schemeClr val="tx1"/>
                </a:solidFill>
                <a:latin typeface="+mn-lt"/>
                <a:ea typeface="+mn-ea"/>
                <a:cs typeface="+mn-cs"/>
              </a:rPr>
              <a:t> Dome C(black dots; EPICA community members 2006).</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Center for Earth Science Research, National University of Cordoba, Argentina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err="1" smtClean="0">
                <a:solidFill>
                  <a:schemeClr val="tx1"/>
                </a:solidFill>
                <a:latin typeface="+mn-lt"/>
                <a:ea typeface="+mn-ea"/>
                <a:cs typeface="+mn-cs"/>
              </a:rPr>
              <a:t>Stefania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Gili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sgili@efn.uncor.edu</a:t>
            </a:r>
            <a:r>
              <a:rPr lang="en-US" sz="1200" b="0" i="0" u="none" strike="noStrike" kern="1200" baseline="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4667A13C-A4BA-3348-B2DC-1BAC2DFA8645}" type="slidenum">
              <a:rPr lang="en-US" smtClean="0"/>
              <a:t>21</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South American dust signature in geological archives of the Southern Hemisphere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Stefania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Gili</a:t>
            </a:r>
            <a:r>
              <a:rPr lang="en-US" sz="1200" b="0" i="0" u="none" strike="noStrike" kern="1200" baseline="0" dirty="0" smtClean="0">
                <a:solidFill>
                  <a:schemeClr val="tx1"/>
                </a:solidFill>
                <a:latin typeface="+mn-lt"/>
                <a:ea typeface="+mn-ea"/>
                <a:cs typeface="+mn-cs"/>
              </a:rPr>
              <a:t> and Diego M. </a:t>
            </a:r>
            <a:r>
              <a:rPr lang="en-US" sz="1200" b="0" i="0" u="none" strike="noStrike" kern="1200" baseline="0" dirty="0" err="1" smtClean="0">
                <a:solidFill>
                  <a:schemeClr val="tx1"/>
                </a:solidFill>
                <a:latin typeface="+mn-lt"/>
                <a:ea typeface="+mn-ea"/>
                <a:cs typeface="+mn-cs"/>
              </a:rPr>
              <a:t>Gaiero</a:t>
            </a:r>
            <a:r>
              <a:rPr lang="en-US" sz="1200" b="0" i="0" u="none" strike="noStrike" kern="1200" baseline="0" dirty="0" smtClean="0">
                <a:solidFill>
                  <a:schemeClr val="tx1"/>
                </a:solidFill>
                <a:latin typeface="+mn-lt"/>
                <a:ea typeface="+mn-ea"/>
                <a:cs typeface="+mn-cs"/>
              </a:rPr>
              <a:t>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2: (A) </a:t>
            </a:r>
            <a:r>
              <a:rPr lang="en-US" sz="1200" b="0" i="0" u="none" strike="noStrike" kern="1200" baseline="0" dirty="0" smtClean="0">
                <a:solidFill>
                  <a:schemeClr val="tx1"/>
                </a:solidFill>
                <a:latin typeface="+mn-lt"/>
                <a:ea typeface="+mn-ea"/>
                <a:cs typeface="+mn-cs"/>
              </a:rPr>
              <a:t>Colored areas represent the rare earth elements (REEs) signature of the main potential dust sources in southern South America as inferred from surface sediments (Fig. 1). The yellow squares show the chemical composition of </a:t>
            </a:r>
            <a:r>
              <a:rPr lang="en-US" sz="1200" b="0" i="0" u="none" strike="noStrike" kern="1200" baseline="0" dirty="0" err="1" smtClean="0">
                <a:solidFill>
                  <a:schemeClr val="tx1"/>
                </a:solidFill>
                <a:latin typeface="+mn-lt"/>
                <a:ea typeface="+mn-ea"/>
                <a:cs typeface="+mn-cs"/>
              </a:rPr>
              <a:t>Pampean</a:t>
            </a:r>
            <a:r>
              <a:rPr lang="en-US" sz="1200" b="0" i="0" u="none" strike="noStrike" kern="1200" baseline="0" dirty="0" smtClean="0">
                <a:solidFill>
                  <a:schemeClr val="tx1"/>
                </a:solidFill>
                <a:latin typeface="+mn-lt"/>
                <a:ea typeface="+mn-ea"/>
                <a:cs typeface="+mn-cs"/>
              </a:rPr>
              <a:t> loess sequences (1, 2, 3, 5 and 6 from Smith et al. 2003; 4 from </a:t>
            </a:r>
            <a:r>
              <a:rPr lang="en-US" sz="1200" b="0" i="0" u="none" strike="noStrike" kern="1200" baseline="0" dirty="0" err="1" smtClean="0">
                <a:solidFill>
                  <a:schemeClr val="tx1"/>
                </a:solidFill>
                <a:latin typeface="+mn-lt"/>
                <a:ea typeface="+mn-ea"/>
                <a:cs typeface="+mn-cs"/>
              </a:rPr>
              <a:t>Gallet</a:t>
            </a:r>
            <a:r>
              <a:rPr lang="en-US" sz="1200" b="0" i="0" u="none" strike="noStrike" kern="1200" baseline="0" dirty="0" smtClean="0">
                <a:solidFill>
                  <a:schemeClr val="tx1"/>
                </a:solidFill>
                <a:latin typeface="+mn-lt"/>
                <a:ea typeface="+mn-ea"/>
                <a:cs typeface="+mn-cs"/>
              </a:rPr>
              <a:t> et al. 1998). </a:t>
            </a:r>
            <a:r>
              <a:rPr lang="en-US" sz="1200" b="1" i="0" u="none" strike="noStrike" kern="1200" baseline="0" dirty="0" smtClean="0">
                <a:solidFill>
                  <a:schemeClr val="tx1"/>
                </a:solidFill>
                <a:latin typeface="+mn-lt"/>
                <a:ea typeface="+mn-ea"/>
                <a:cs typeface="+mn-cs"/>
              </a:rPr>
              <a:t>(B) </a:t>
            </a:r>
            <a:r>
              <a:rPr lang="en-US" sz="1200" b="0" i="0" u="none" strike="noStrike" kern="1200" baseline="0" dirty="0" smtClean="0">
                <a:solidFill>
                  <a:schemeClr val="tx1"/>
                </a:solidFill>
                <a:latin typeface="+mn-lt"/>
                <a:ea typeface="+mn-ea"/>
                <a:cs typeface="+mn-cs"/>
              </a:rPr>
              <a:t>Comparison with distal geological records: sediments from the Scotia Sea and dust from East Antarctica (</a:t>
            </a:r>
            <a:r>
              <a:rPr lang="en-US" sz="1200" b="0" i="0" u="none" strike="noStrike" kern="1200" baseline="0" dirty="0" err="1" smtClean="0">
                <a:solidFill>
                  <a:schemeClr val="tx1"/>
                </a:solidFill>
                <a:latin typeface="+mn-lt"/>
                <a:ea typeface="+mn-ea"/>
                <a:cs typeface="+mn-cs"/>
              </a:rPr>
              <a:t>Basile</a:t>
            </a:r>
            <a:r>
              <a:rPr lang="en-US" sz="1200" b="0" i="0" u="none" strike="noStrike" kern="1200" baseline="0" dirty="0" smtClean="0">
                <a:solidFill>
                  <a:schemeClr val="tx1"/>
                </a:solidFill>
                <a:latin typeface="+mn-lt"/>
                <a:ea typeface="+mn-ea"/>
                <a:cs typeface="+mn-cs"/>
              </a:rPr>
              <a:t> et al. 1997; </a:t>
            </a:r>
            <a:r>
              <a:rPr lang="en-US" sz="1200" b="0" i="0" u="none" strike="noStrike" kern="1200" baseline="0" dirty="0" err="1" smtClean="0">
                <a:solidFill>
                  <a:schemeClr val="tx1"/>
                </a:solidFill>
                <a:latin typeface="+mn-lt"/>
                <a:ea typeface="+mn-ea"/>
                <a:cs typeface="+mn-cs"/>
              </a:rPr>
              <a:t>Diekmann</a:t>
            </a:r>
            <a:r>
              <a:rPr lang="en-US" sz="1200" b="0" i="0" u="none" strike="noStrike" kern="1200" baseline="0" dirty="0" smtClean="0">
                <a:solidFill>
                  <a:schemeClr val="tx1"/>
                </a:solidFill>
                <a:latin typeface="+mn-lt"/>
                <a:ea typeface="+mn-ea"/>
                <a:cs typeface="+mn-cs"/>
              </a:rPr>
              <a:t> et al. 2000). </a:t>
            </a:r>
            <a:r>
              <a:rPr lang="en-US" sz="1200" b="0" i="0" u="none" strike="noStrike" kern="1200" baseline="0" dirty="0" err="1" smtClean="0">
                <a:solidFill>
                  <a:schemeClr val="tx1"/>
                </a:solidFill>
                <a:latin typeface="+mn-lt"/>
                <a:ea typeface="+mn-ea"/>
                <a:cs typeface="+mn-cs"/>
              </a:rPr>
              <a:t>Autstralian</a:t>
            </a:r>
            <a:r>
              <a:rPr lang="en-US" sz="1200" b="0" i="0" u="none" strike="noStrike" kern="1200" baseline="0" dirty="0" smtClean="0">
                <a:solidFill>
                  <a:schemeClr val="tx1"/>
                </a:solidFill>
                <a:latin typeface="+mn-lt"/>
                <a:ea typeface="+mn-ea"/>
                <a:cs typeface="+mn-cs"/>
              </a:rPr>
              <a:t> sediments data from </a:t>
            </a:r>
            <a:r>
              <a:rPr lang="en-US" sz="1200" b="0" i="0" u="none" strike="noStrike" kern="1200" baseline="0" dirty="0" err="1" smtClean="0">
                <a:solidFill>
                  <a:schemeClr val="tx1"/>
                </a:solidFill>
                <a:latin typeface="+mn-lt"/>
                <a:ea typeface="+mn-ea"/>
                <a:cs typeface="+mn-cs"/>
              </a:rPr>
              <a:t>Gingele</a:t>
            </a:r>
            <a:r>
              <a:rPr lang="en-US" sz="1200" b="0" i="0" u="none" strike="noStrike" kern="1200" baseline="0" dirty="0" smtClean="0">
                <a:solidFill>
                  <a:schemeClr val="tx1"/>
                </a:solidFill>
                <a:latin typeface="+mn-lt"/>
                <a:ea typeface="+mn-ea"/>
                <a:cs typeface="+mn-cs"/>
              </a:rPr>
              <a:t> et al. 2007.</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Center for Earth Science Research, National University of Cordoba, Argentina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err="1" smtClean="0">
                <a:solidFill>
                  <a:schemeClr val="tx1"/>
                </a:solidFill>
                <a:latin typeface="+mn-lt"/>
                <a:ea typeface="+mn-ea"/>
                <a:cs typeface="+mn-cs"/>
              </a:rPr>
              <a:t>Stefania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Gili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sgili@efn.uncor.edu</a:t>
            </a:r>
            <a:r>
              <a:rPr lang="en-US" sz="1200" b="0" i="0" u="none" strike="noStrike" kern="1200" baseline="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4667A13C-A4BA-3348-B2DC-1BAC2DFA8645}" type="slidenum">
              <a:rPr lang="en-US" smtClean="0"/>
              <a:t>22</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Fingerprinting aeolian dust in marine sediment: examples from Australia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Patrick De </a:t>
            </a:r>
            <a:r>
              <a:rPr lang="en-US" sz="1200" b="0" i="0" u="none" strike="noStrike" kern="1200" baseline="0" dirty="0" err="1" smtClean="0">
                <a:solidFill>
                  <a:schemeClr val="tx1"/>
                </a:solidFill>
                <a:latin typeface="+mn-lt"/>
                <a:ea typeface="+mn-ea"/>
                <a:cs typeface="+mn-cs"/>
              </a:rPr>
              <a:t>Deckker</a:t>
            </a:r>
            <a:r>
              <a:rPr lang="en-US" sz="1200" b="0" i="0" u="none" strike="noStrike" kern="1200" baseline="0" dirty="0" smtClean="0">
                <a:solidFill>
                  <a:schemeClr val="tx1"/>
                </a:solidFill>
                <a:latin typeface="+mn-lt"/>
                <a:ea typeface="+mn-ea"/>
                <a:cs typeface="+mn-cs"/>
              </a:rPr>
              <a:t>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err="1" smtClean="0">
                <a:solidFill>
                  <a:schemeClr val="tx1"/>
                </a:solidFill>
                <a:latin typeface="+mn-lt"/>
                <a:ea typeface="+mn-ea"/>
                <a:cs typeface="+mn-cs"/>
              </a:rPr>
              <a:t>Illite</a:t>
            </a:r>
            <a:r>
              <a:rPr lang="en-US" sz="1200" b="0" i="0" u="none" strike="noStrike" kern="1200" baseline="0" dirty="0" smtClean="0">
                <a:solidFill>
                  <a:schemeClr val="tx1"/>
                </a:solidFill>
                <a:latin typeface="+mn-lt"/>
                <a:ea typeface="+mn-ea"/>
                <a:cs typeface="+mn-cs"/>
              </a:rPr>
              <a:t> and yttrium concentrations in sediment core MD03-2611 offshore Kangaroo Island for the last 17 </a:t>
            </a:r>
            <a:r>
              <a:rPr lang="en-US" sz="1200" b="0" i="0" u="none" strike="noStrike" kern="1200" baseline="0" dirty="0" err="1" smtClean="0">
                <a:solidFill>
                  <a:schemeClr val="tx1"/>
                </a:solidFill>
                <a:latin typeface="+mn-lt"/>
                <a:ea typeface="+mn-ea"/>
                <a:cs typeface="+mn-cs"/>
              </a:rPr>
              <a:t>ka</a:t>
            </a:r>
            <a:r>
              <a:rPr lang="en-US" sz="1200" b="0" i="0" u="none" strike="noStrike" kern="1200" baseline="0" dirty="0" smtClean="0">
                <a:solidFill>
                  <a:schemeClr val="tx1"/>
                </a:solidFill>
                <a:latin typeface="+mn-lt"/>
                <a:ea typeface="+mn-ea"/>
                <a:cs typeface="+mn-cs"/>
              </a:rPr>
              <a:t>. The horizontal line shows the </a:t>
            </a:r>
            <a:r>
              <a:rPr lang="en-US" sz="1200" b="0" i="0" u="none" strike="noStrike" kern="1200" baseline="0" dirty="0" err="1" smtClean="0">
                <a:solidFill>
                  <a:schemeClr val="tx1"/>
                </a:solidFill>
                <a:latin typeface="+mn-lt"/>
                <a:ea typeface="+mn-ea"/>
                <a:cs typeface="+mn-cs"/>
              </a:rPr>
              <a:t>illite</a:t>
            </a:r>
            <a:r>
              <a:rPr lang="en-US" sz="1200" b="0" i="0" u="none" strike="noStrike" kern="1200" baseline="0" dirty="0" smtClean="0">
                <a:solidFill>
                  <a:schemeClr val="tx1"/>
                </a:solidFill>
                <a:latin typeface="+mn-lt"/>
                <a:ea typeface="+mn-ea"/>
                <a:cs typeface="+mn-cs"/>
              </a:rPr>
              <a:t> percentage at the mouth of the Murray River today. The two </a:t>
            </a:r>
            <a:r>
              <a:rPr lang="en-US" sz="1200" b="0" i="0" u="none" strike="noStrike" kern="1200" baseline="0" dirty="0" err="1" smtClean="0">
                <a:solidFill>
                  <a:schemeClr val="tx1"/>
                </a:solidFill>
                <a:latin typeface="+mn-lt"/>
                <a:ea typeface="+mn-ea"/>
                <a:cs typeface="+mn-cs"/>
              </a:rPr>
              <a:t>illite</a:t>
            </a:r>
            <a:r>
              <a:rPr lang="en-US" sz="1200" b="0" i="0" u="none" strike="noStrike" kern="1200" baseline="0" dirty="0" smtClean="0">
                <a:solidFill>
                  <a:schemeClr val="tx1"/>
                </a:solidFill>
                <a:latin typeface="+mn-lt"/>
                <a:ea typeface="+mn-ea"/>
                <a:cs typeface="+mn-cs"/>
              </a:rPr>
              <a:t> peaks around 14-12 </a:t>
            </a:r>
            <a:r>
              <a:rPr lang="en-US" sz="1200" b="0" i="0" u="none" strike="noStrike" kern="1200" baseline="0" dirty="0" err="1" smtClean="0">
                <a:solidFill>
                  <a:schemeClr val="tx1"/>
                </a:solidFill>
                <a:latin typeface="+mn-lt"/>
                <a:ea typeface="+mn-ea"/>
                <a:cs typeface="+mn-cs"/>
              </a:rPr>
              <a:t>ka</a:t>
            </a:r>
            <a:r>
              <a:rPr lang="en-US" sz="1200" b="0" i="0" u="none" strike="noStrike" kern="1200" baseline="0" dirty="0" smtClean="0">
                <a:solidFill>
                  <a:schemeClr val="tx1"/>
                </a:solidFill>
                <a:latin typeface="+mn-lt"/>
                <a:ea typeface="+mn-ea"/>
                <a:cs typeface="+mn-cs"/>
              </a:rPr>
              <a:t> and 10-8 </a:t>
            </a:r>
            <a:r>
              <a:rPr lang="en-US" sz="1200" b="0" i="0" u="none" strike="noStrike" kern="1200" baseline="0" dirty="0" err="1" smtClean="0">
                <a:solidFill>
                  <a:schemeClr val="tx1"/>
                </a:solidFill>
                <a:latin typeface="+mn-lt"/>
                <a:ea typeface="+mn-ea"/>
                <a:cs typeface="+mn-cs"/>
              </a:rPr>
              <a:t>ka</a:t>
            </a:r>
            <a:r>
              <a:rPr lang="en-US" sz="1200" b="0" i="0" u="none" strike="noStrike" kern="1200" baseline="0" dirty="0" smtClean="0">
                <a:solidFill>
                  <a:schemeClr val="tx1"/>
                </a:solidFill>
                <a:latin typeface="+mn-lt"/>
                <a:ea typeface="+mn-ea"/>
                <a:cs typeface="+mn-cs"/>
              </a:rPr>
              <a:t> represent significant water discharge from the eastern highlands of SE Australia. The yttrium increase shows a change to predominantly aeolian sediment supply after 6 </a:t>
            </a:r>
            <a:r>
              <a:rPr lang="en-US" sz="1200" b="0" i="0" u="none" strike="noStrike" kern="1200" baseline="0" dirty="0" err="1" smtClean="0">
                <a:solidFill>
                  <a:schemeClr val="tx1"/>
                </a:solidFill>
                <a:latin typeface="+mn-lt"/>
                <a:ea typeface="+mn-ea"/>
                <a:cs typeface="+mn-cs"/>
              </a:rPr>
              <a:t>ka</a:t>
            </a:r>
            <a:r>
              <a:rPr lang="en-US" sz="1200" b="0" i="0" u="none" strike="noStrike" kern="1200" baseline="0" dirty="0" smtClean="0">
                <a:solidFill>
                  <a:schemeClr val="tx1"/>
                </a:solidFill>
                <a:latin typeface="+mn-lt"/>
                <a:ea typeface="+mn-ea"/>
                <a:cs typeface="+mn-cs"/>
              </a:rPr>
              <a: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Research School of Earth Sciences, The Australian National University, Canberra, Australia</a:t>
            </a:r>
          </a:p>
          <a:p>
            <a:r>
              <a:rPr lang="en-US" sz="1200" b="0" i="0" u="none" strike="noStrike" kern="1200" baseline="0" dirty="0" smtClean="0">
                <a:solidFill>
                  <a:schemeClr val="tx1"/>
                </a:solidFill>
                <a:latin typeface="+mn-lt"/>
                <a:ea typeface="+mn-ea"/>
                <a:cs typeface="+mn-cs"/>
              </a:rPr>
              <a:t> </a:t>
            </a: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Patrick De </a:t>
            </a:r>
            <a:r>
              <a:rPr lang="en-US" sz="1200" b="0" i="0" u="none" strike="noStrike" kern="1200" baseline="0" dirty="0" err="1" smtClean="0">
                <a:solidFill>
                  <a:schemeClr val="tx1"/>
                </a:solidFill>
                <a:latin typeface="+mn-lt"/>
                <a:ea typeface="+mn-ea"/>
                <a:cs typeface="+mn-cs"/>
              </a:rPr>
              <a:t>Deckker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patrick.dedeckker@anu.edu.au</a:t>
            </a:r>
            <a:r>
              <a:rPr lang="en-US" sz="1200" b="0" i="0" u="none" strike="noStrike" kern="1200" baseline="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4667A13C-A4BA-3348-B2DC-1BAC2DFA8645}" type="slidenum">
              <a:rPr lang="en-US" smtClean="0"/>
              <a:t>23</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Fingerprinting aeolian dust in marine sediment: examples from Australia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Patrick De </a:t>
            </a:r>
            <a:r>
              <a:rPr lang="en-US" sz="1200" b="0" i="0" u="none" strike="noStrike" kern="1200" baseline="0" dirty="0" err="1" smtClean="0">
                <a:solidFill>
                  <a:schemeClr val="tx1"/>
                </a:solidFill>
                <a:latin typeface="+mn-lt"/>
                <a:ea typeface="+mn-ea"/>
                <a:cs typeface="+mn-cs"/>
              </a:rPr>
              <a:t>Deckker</a:t>
            </a:r>
            <a:r>
              <a:rPr lang="en-US" sz="1200" b="0" i="0" u="none" strike="noStrike" kern="1200" baseline="0" dirty="0" smtClean="0">
                <a:solidFill>
                  <a:schemeClr val="tx1"/>
                </a:solidFill>
                <a:latin typeface="+mn-lt"/>
                <a:ea typeface="+mn-ea"/>
                <a:cs typeface="+mn-cs"/>
              </a:rPr>
              <a:t>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2: </a:t>
            </a:r>
            <a:r>
              <a:rPr lang="en-US" sz="1200" b="0" i="0" u="none" strike="noStrike" kern="1200" baseline="0" dirty="0" smtClean="0">
                <a:solidFill>
                  <a:schemeClr val="tx1"/>
                </a:solidFill>
                <a:latin typeface="+mn-lt"/>
                <a:ea typeface="+mn-ea"/>
                <a:cs typeface="+mn-cs"/>
              </a:rPr>
              <a:t>Plot of </a:t>
            </a:r>
            <a:r>
              <a:rPr lang="en-US" sz="1200" b="0" i="0" u="none" strike="noStrike" kern="1200" baseline="0" dirty="0" err="1" smtClean="0">
                <a:solidFill>
                  <a:schemeClr val="tx1"/>
                </a:solidFill>
                <a:latin typeface="+mn-lt"/>
                <a:ea typeface="+mn-ea"/>
                <a:cs typeface="+mn-cs"/>
              </a:rPr>
              <a:t>Sr</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Nd</a:t>
            </a:r>
            <a:r>
              <a:rPr lang="en-US" sz="1200" b="0" i="0" u="none" strike="noStrike" kern="1200" baseline="0" dirty="0" smtClean="0">
                <a:solidFill>
                  <a:schemeClr val="tx1"/>
                </a:solidFill>
                <a:latin typeface="+mn-lt"/>
                <a:ea typeface="+mn-ea"/>
                <a:cs typeface="+mn-cs"/>
              </a:rPr>
              <a:t> isotopes for sediment core MD03-2611 (red dots) and from regolith samples in eastern and central Australia that are considered potential sources of airborne dust. Blue dots represent tributaries of the River Murray and Darling River. The </a:t>
            </a:r>
            <a:r>
              <a:rPr lang="en-US" sz="1200" b="0" i="0" u="none" strike="noStrike" kern="1200" baseline="0" dirty="0" err="1" smtClean="0">
                <a:solidFill>
                  <a:schemeClr val="tx1"/>
                </a:solidFill>
                <a:latin typeface="+mn-lt"/>
                <a:ea typeface="+mn-ea"/>
                <a:cs typeface="+mn-cs"/>
              </a:rPr>
              <a:t>Nd</a:t>
            </a:r>
            <a:r>
              <a:rPr lang="en-US" sz="1200" b="0" i="0" u="none" strike="noStrike" kern="1200" baseline="0" dirty="0" smtClean="0">
                <a:solidFill>
                  <a:schemeClr val="tx1"/>
                </a:solidFill>
                <a:latin typeface="+mn-lt"/>
                <a:ea typeface="+mn-ea"/>
                <a:cs typeface="+mn-cs"/>
              </a:rPr>
              <a:t> isotopic ratios above 0.51255 pertain to Darling River tributaries that share similarities with samples from the Lake Eyre region (orange triangles). Black squares represent samples from west and east of the Flinders Ranges and from western New South Wales near Broken Hill. The samples aged &gt;11 </a:t>
            </a:r>
            <a:r>
              <a:rPr lang="en-US" sz="1200" b="0" i="0" u="none" strike="noStrike" kern="1200" baseline="0" dirty="0" err="1" smtClean="0">
                <a:solidFill>
                  <a:schemeClr val="tx1"/>
                </a:solidFill>
                <a:latin typeface="+mn-lt"/>
                <a:ea typeface="+mn-ea"/>
                <a:cs typeface="+mn-cs"/>
              </a:rPr>
              <a:t>ka</a:t>
            </a:r>
            <a:r>
              <a:rPr lang="en-US" sz="1200" b="0" i="0" u="none" strike="noStrike" kern="1200" baseline="0" dirty="0" smtClean="0">
                <a:solidFill>
                  <a:schemeClr val="tx1"/>
                </a:solidFill>
                <a:latin typeface="+mn-lt"/>
                <a:ea typeface="+mn-ea"/>
                <a:cs typeface="+mn-cs"/>
              </a:rPr>
              <a:t> BP come from the Murray sub-basin and would have been transported to the core site by water (thus being river borne), whereas the younger samples come from central South Australia and western New South Wales, and are considered to have been airborne, being from outside the Murray Darling Basin. </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Research School of Earth Sciences, The Australian National University, Canberra, Australia</a:t>
            </a:r>
          </a:p>
          <a:p>
            <a:r>
              <a:rPr lang="en-US" sz="1200" b="0" i="0" u="none" strike="noStrike" kern="1200" baseline="0" dirty="0" smtClean="0">
                <a:solidFill>
                  <a:schemeClr val="tx1"/>
                </a:solidFill>
                <a:latin typeface="+mn-lt"/>
                <a:ea typeface="+mn-ea"/>
                <a:cs typeface="+mn-cs"/>
              </a:rPr>
              <a:t> </a:t>
            </a: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Patrick De </a:t>
            </a:r>
            <a:r>
              <a:rPr lang="en-US" sz="1200" b="0" i="0" u="none" strike="noStrike" kern="1200" baseline="0" dirty="0" err="1" smtClean="0">
                <a:solidFill>
                  <a:schemeClr val="tx1"/>
                </a:solidFill>
                <a:latin typeface="+mn-lt"/>
                <a:ea typeface="+mn-ea"/>
                <a:cs typeface="+mn-cs"/>
              </a:rPr>
              <a:t>Deckker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patrick.dedeckker@anu.edu.au</a:t>
            </a:r>
            <a:r>
              <a:rPr lang="en-US" sz="1200" b="0" i="0" u="none" strike="noStrike" kern="1200" baseline="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4667A13C-A4BA-3348-B2DC-1BAC2DFA8645}" type="slidenum">
              <a:rPr lang="en-US" smtClean="0"/>
              <a:t>24</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Iron fertilization in the glacial ocean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Alfredo Martínez-García1 and Gisela Winckler2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World ocean surface nitrate concentrations from the World Ocean Atlas (Garcia et al. 2010) indicating the three high-nutrient, low-chlorophyll (HNLC) areas (Southern Ocean, equatorial Pacific, Subarctic North Pacific). The gray circle marks the location of ODP Site 1090 and the stars mark locations where iron fertilization experiments (white stars) and iron enrichment experiments (gray stars) have been performed (Blain et al. 2007; Boyd et al. 2007; </a:t>
            </a:r>
            <a:r>
              <a:rPr lang="en-US" sz="1200" b="0" i="0" u="none" strike="noStrike" kern="1200" baseline="0" dirty="0" err="1" smtClean="0">
                <a:solidFill>
                  <a:schemeClr val="tx1"/>
                </a:solidFill>
                <a:latin typeface="+mn-lt"/>
                <a:ea typeface="+mn-ea"/>
                <a:cs typeface="+mn-cs"/>
              </a:rPr>
              <a:t>Smetacek</a:t>
            </a:r>
            <a:r>
              <a:rPr lang="en-US" sz="1200" b="0" i="0" u="none" strike="noStrike" kern="1200" baseline="0" dirty="0" smtClean="0">
                <a:solidFill>
                  <a:schemeClr val="tx1"/>
                </a:solidFill>
                <a:latin typeface="+mn-lt"/>
                <a:ea typeface="+mn-ea"/>
                <a:cs typeface="+mn-cs"/>
              </a:rPr>
              <a:t> et al. 2012).</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1Geological Institute, ETH Zurich, Switzerland </a:t>
            </a:r>
          </a:p>
          <a:p>
            <a:r>
              <a:rPr lang="en-US" sz="1200" b="0" i="0" u="none" strike="noStrike" kern="1200" baseline="0" dirty="0" smtClean="0">
                <a:solidFill>
                  <a:schemeClr val="tx1"/>
                </a:solidFill>
                <a:latin typeface="+mn-lt"/>
                <a:ea typeface="+mn-ea"/>
                <a:cs typeface="+mn-cs"/>
              </a:rPr>
              <a:t>2Lamont-Doherty Earth Observatory, Columbia University, Palisades, USA and Department of Earth and Environmental Sciences, Columbia University, New York, USA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Alfredo </a:t>
            </a:r>
            <a:r>
              <a:rPr lang="en-US" sz="1200" b="0" i="0" u="none" strike="noStrike" kern="1200" baseline="0" dirty="0" err="1" smtClean="0">
                <a:solidFill>
                  <a:schemeClr val="tx1"/>
                </a:solidFill>
                <a:latin typeface="+mn-lt"/>
                <a:ea typeface="+mn-ea"/>
                <a:cs typeface="+mn-cs"/>
              </a:rPr>
              <a:t>Martínez-García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alfredo.martinez-garcia@erdw</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ethz.ch</a:t>
            </a:r>
            <a:r>
              <a:rPr lang="en-US" sz="1200" b="0" i="0" u="none" strike="noStrike" kern="1200" baseline="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4667A13C-A4BA-3348-B2DC-1BAC2DFA8645}" type="slidenum">
              <a:rPr lang="en-US" smtClean="0"/>
              <a:t>25</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Iron fertilization in the glacial ocean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Alfredo Martínez-García1 and Gisela Winckler2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2: </a:t>
            </a:r>
            <a:r>
              <a:rPr lang="en-US" sz="1200" b="0" i="0" u="none" strike="noStrike" kern="1200" baseline="0" dirty="0" smtClean="0">
                <a:solidFill>
                  <a:schemeClr val="tx1"/>
                </a:solidFill>
                <a:latin typeface="+mn-lt"/>
                <a:ea typeface="+mn-ea"/>
                <a:cs typeface="+mn-cs"/>
              </a:rPr>
              <a:t>Schematic representation of the iron fertilization process.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1Geological Institute, ETH Zurich, Switzerland </a:t>
            </a:r>
          </a:p>
          <a:p>
            <a:r>
              <a:rPr lang="en-US" sz="1200" b="0" i="0" u="none" strike="noStrike" kern="1200" baseline="0" dirty="0" smtClean="0">
                <a:solidFill>
                  <a:schemeClr val="tx1"/>
                </a:solidFill>
                <a:latin typeface="+mn-lt"/>
                <a:ea typeface="+mn-ea"/>
                <a:cs typeface="+mn-cs"/>
              </a:rPr>
              <a:t>2Lamont-Doherty Earth Observatory, Columbia University, Palisades, USA and Department of Earth and Environmental Sciences, Columbia University, New York, USA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Alfredo </a:t>
            </a:r>
            <a:r>
              <a:rPr lang="en-US" sz="1200" b="0" i="0" u="none" strike="noStrike" kern="1200" baseline="0" dirty="0" err="1" smtClean="0">
                <a:solidFill>
                  <a:schemeClr val="tx1"/>
                </a:solidFill>
                <a:latin typeface="+mn-lt"/>
                <a:ea typeface="+mn-ea"/>
                <a:cs typeface="+mn-cs"/>
              </a:rPr>
              <a:t>Martínez-García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alfredo.martinez-garcia@erdw</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ethz.ch</a:t>
            </a:r>
            <a:r>
              <a:rPr lang="en-US" sz="1200" b="0" i="0" u="none" strike="noStrike" kern="1200" baseline="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4667A13C-A4BA-3348-B2DC-1BAC2DFA8645}" type="slidenum">
              <a:rPr lang="en-US" smtClean="0"/>
              <a:t>26</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Loess as a Quaternary paleoenvironmental indicator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Daniel R. Muhs1, M.A. Prins2 and B. Machalett3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Distribution of loess in </a:t>
            </a:r>
            <a:r>
              <a:rPr lang="en-US" sz="1200" b="1" i="0" u="none" strike="noStrike" kern="1200" baseline="0" dirty="0" smtClean="0">
                <a:solidFill>
                  <a:schemeClr val="tx1"/>
                </a:solidFill>
                <a:latin typeface="+mn-lt"/>
                <a:ea typeface="+mn-ea"/>
                <a:cs typeface="+mn-cs"/>
              </a:rPr>
              <a:t>(A) </a:t>
            </a:r>
            <a:r>
              <a:rPr lang="en-US" sz="1200" b="0" i="0" u="none" strike="noStrike" kern="1200" baseline="0" dirty="0" smtClean="0">
                <a:solidFill>
                  <a:schemeClr val="tx1"/>
                </a:solidFill>
                <a:latin typeface="+mn-lt"/>
                <a:ea typeface="+mn-ea"/>
                <a:cs typeface="+mn-cs"/>
              </a:rPr>
              <a:t>Eurasia, </a:t>
            </a:r>
            <a:r>
              <a:rPr lang="en-US" sz="1200" b="1" i="0" u="none" strike="noStrike" kern="1200" baseline="0" dirty="0" smtClean="0">
                <a:solidFill>
                  <a:schemeClr val="tx1"/>
                </a:solidFill>
                <a:latin typeface="+mn-lt"/>
                <a:ea typeface="+mn-ea"/>
                <a:cs typeface="+mn-cs"/>
              </a:rPr>
              <a:t>(B) </a:t>
            </a:r>
            <a:r>
              <a:rPr lang="en-US" sz="1200" b="0" i="0" u="none" strike="noStrike" kern="1200" baseline="0" dirty="0" smtClean="0">
                <a:solidFill>
                  <a:schemeClr val="tx1"/>
                </a:solidFill>
                <a:latin typeface="+mn-lt"/>
                <a:ea typeface="+mn-ea"/>
                <a:cs typeface="+mn-cs"/>
              </a:rPr>
              <a:t>North America and </a:t>
            </a:r>
            <a:r>
              <a:rPr lang="en-US" sz="1200" b="1" i="0" u="none" strike="noStrike" kern="1200" baseline="0" dirty="0" smtClean="0">
                <a:solidFill>
                  <a:schemeClr val="tx1"/>
                </a:solidFill>
                <a:latin typeface="+mn-lt"/>
                <a:ea typeface="+mn-ea"/>
                <a:cs typeface="+mn-cs"/>
              </a:rPr>
              <a:t>(C) </a:t>
            </a:r>
            <a:r>
              <a:rPr lang="en-US" sz="1200" b="0" i="0" u="none" strike="noStrike" kern="1200" baseline="0" dirty="0" smtClean="0">
                <a:solidFill>
                  <a:schemeClr val="tx1"/>
                </a:solidFill>
                <a:latin typeface="+mn-lt"/>
                <a:ea typeface="+mn-ea"/>
                <a:cs typeface="+mn-cs"/>
              </a:rPr>
              <a:t>South America. Redrawn from </a:t>
            </a:r>
            <a:r>
              <a:rPr lang="en-US" sz="1200" b="0" i="0" u="none" strike="noStrike" kern="1200" baseline="0" dirty="0" err="1" smtClean="0">
                <a:solidFill>
                  <a:schemeClr val="tx1"/>
                </a:solidFill>
                <a:latin typeface="+mn-lt"/>
                <a:ea typeface="+mn-ea"/>
                <a:cs typeface="+mn-cs"/>
              </a:rPr>
              <a:t>Muhs</a:t>
            </a:r>
            <a:r>
              <a:rPr lang="en-US" sz="1200" b="0" i="0" u="none" strike="noStrike" kern="1200" baseline="0" dirty="0" smtClean="0">
                <a:solidFill>
                  <a:schemeClr val="tx1"/>
                </a:solidFill>
                <a:latin typeface="+mn-lt"/>
                <a:ea typeface="+mn-ea"/>
                <a:cs typeface="+mn-cs"/>
              </a:rPr>
              <a:t> (2013) and </a:t>
            </a:r>
            <a:r>
              <a:rPr lang="en-US" sz="1200" b="0" i="0" u="none" strike="noStrike" kern="1200" baseline="0" dirty="0" err="1" smtClean="0">
                <a:solidFill>
                  <a:schemeClr val="tx1"/>
                </a:solidFill>
                <a:latin typeface="+mn-lt"/>
                <a:ea typeface="+mn-ea"/>
                <a:cs typeface="+mn-cs"/>
              </a:rPr>
              <a:t>Muhs</a:t>
            </a:r>
            <a:r>
              <a:rPr lang="en-US" sz="1200" b="0" i="0" u="none" strike="noStrike" kern="1200" baseline="0" dirty="0" smtClean="0">
                <a:solidFill>
                  <a:schemeClr val="tx1"/>
                </a:solidFill>
                <a:latin typeface="+mn-lt"/>
                <a:ea typeface="+mn-ea"/>
                <a:cs typeface="+mn-cs"/>
              </a:rPr>
              <a:t> et al. (2014), and sources therein.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1US Geological Survey, Denver, USA </a:t>
            </a:r>
          </a:p>
          <a:p>
            <a:r>
              <a:rPr lang="en-US" sz="1200" b="0" i="0" u="none" strike="noStrike" kern="1200" baseline="0" dirty="0" smtClean="0">
                <a:solidFill>
                  <a:schemeClr val="tx1"/>
                </a:solidFill>
                <a:latin typeface="+mn-lt"/>
                <a:ea typeface="+mn-ea"/>
                <a:cs typeface="+mn-cs"/>
              </a:rPr>
              <a:t>2Faculty of Earth and Life Sciences, VU University Amsterdam, the Netherlands </a:t>
            </a:r>
          </a:p>
          <a:p>
            <a:r>
              <a:rPr lang="en-US" sz="1200" b="0" i="0" u="none" strike="noStrike" kern="1200" baseline="0" dirty="0" smtClean="0">
                <a:solidFill>
                  <a:schemeClr val="tx1"/>
                </a:solidFill>
                <a:latin typeface="+mn-lt"/>
                <a:ea typeface="+mn-ea"/>
                <a:cs typeface="+mn-cs"/>
              </a:rPr>
              <a:t>3Institute of Geography, Humboldt-</a:t>
            </a:r>
            <a:r>
              <a:rPr lang="en-US" sz="1200" b="0" i="0" u="none" strike="noStrike" kern="1200" baseline="0" dirty="0" err="1" smtClean="0">
                <a:solidFill>
                  <a:schemeClr val="tx1"/>
                </a:solidFill>
                <a:latin typeface="+mn-lt"/>
                <a:ea typeface="+mn-ea"/>
                <a:cs typeface="+mn-cs"/>
              </a:rPr>
              <a:t>Universität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zu</a:t>
            </a:r>
            <a:r>
              <a:rPr lang="en-US" sz="1200" b="0" i="0" u="none" strike="noStrike" kern="1200" baseline="0" dirty="0" smtClean="0">
                <a:solidFill>
                  <a:schemeClr val="tx1"/>
                </a:solidFill>
                <a:latin typeface="+mn-lt"/>
                <a:ea typeface="+mn-ea"/>
                <a:cs typeface="+mn-cs"/>
              </a:rPr>
              <a:t> Berlin, Germany and Department of Natural and Applied Sciences, Bentley University, Waltham, USA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Daniel R. </a:t>
            </a:r>
            <a:r>
              <a:rPr lang="en-US" sz="1200" b="0" i="0" u="none" strike="noStrike" kern="1200" baseline="0" dirty="0" err="1" smtClean="0">
                <a:solidFill>
                  <a:schemeClr val="tx1"/>
                </a:solidFill>
                <a:latin typeface="+mn-lt"/>
                <a:ea typeface="+mn-ea"/>
                <a:cs typeface="+mn-cs"/>
              </a:rPr>
              <a:t>Muhs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dmuhs@usgs.gov</a:t>
            </a:r>
            <a:r>
              <a:rPr lang="en-US" sz="1200" b="0" i="0" u="none" strike="noStrike" kern="1200" baseline="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4667A13C-A4BA-3348-B2DC-1BAC2DFA8645}" type="slidenum">
              <a:rPr lang="en-US" smtClean="0"/>
              <a:t>27</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Loess as a Quaternary paleoenvironmental indicator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Daniel R. Muhs1, M.A. Prins2 and B. Machalett3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2: (A) </a:t>
            </a:r>
            <a:r>
              <a:rPr lang="en-US" sz="1200" b="0" i="0" u="none" strike="noStrike" kern="1200" baseline="0" dirty="0" smtClean="0">
                <a:solidFill>
                  <a:schemeClr val="tx1"/>
                </a:solidFill>
                <a:latin typeface="+mn-lt"/>
                <a:ea typeface="+mn-ea"/>
                <a:cs typeface="+mn-cs"/>
              </a:rPr>
              <a:t>Trends in thickness (upper plot) and abundance of fine silt particles (modal size of ~22 </a:t>
            </a:r>
            <a:r>
              <a:rPr lang="en-US" sz="1200" b="0" i="0" u="none" strike="noStrike" kern="1200" baseline="0" dirty="0" err="1" smtClean="0">
                <a:solidFill>
                  <a:schemeClr val="tx1"/>
                </a:solidFill>
                <a:latin typeface="+mn-lt"/>
                <a:ea typeface="+mn-ea"/>
                <a:cs typeface="+mn-cs"/>
              </a:rPr>
              <a:t>μm</a:t>
            </a:r>
            <a:r>
              <a:rPr lang="en-US" sz="1200" b="0" i="0" u="none" strike="noStrike" kern="1200" baseline="0" dirty="0" smtClean="0">
                <a:solidFill>
                  <a:schemeClr val="tx1"/>
                </a:solidFill>
                <a:latin typeface="+mn-lt"/>
                <a:ea typeface="+mn-ea"/>
                <a:cs typeface="+mn-cs"/>
              </a:rPr>
              <a:t>; lower plot) shown as a function of distance along a north-south transect in the Loess Plateau region of China, for last-glacial-aged loess (unit L1-1 in the Chinese loess stratigraphic system). Redrawn from data in </a:t>
            </a:r>
            <a:r>
              <a:rPr lang="en-US" sz="1200" b="0" i="0" u="none" strike="noStrike" kern="1200" baseline="0" dirty="0" err="1" smtClean="0">
                <a:solidFill>
                  <a:schemeClr val="tx1"/>
                </a:solidFill>
                <a:latin typeface="+mn-lt"/>
                <a:ea typeface="+mn-ea"/>
                <a:cs typeface="+mn-cs"/>
              </a:rPr>
              <a:t>Prins</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Vriend</a:t>
            </a:r>
            <a:r>
              <a:rPr lang="en-US" sz="1200" b="0" i="0" u="none" strike="noStrike" kern="1200" baseline="0" dirty="0" smtClean="0">
                <a:solidFill>
                  <a:schemeClr val="tx1"/>
                </a:solidFill>
                <a:latin typeface="+mn-lt"/>
                <a:ea typeface="+mn-ea"/>
                <a:cs typeface="+mn-cs"/>
              </a:rPr>
              <a:t> (2007). </a:t>
            </a:r>
            <a:r>
              <a:rPr lang="en-US" sz="1200" b="1" i="0" u="none" strike="noStrike" kern="1200" baseline="0" dirty="0" smtClean="0">
                <a:solidFill>
                  <a:schemeClr val="tx1"/>
                </a:solidFill>
                <a:latin typeface="+mn-lt"/>
                <a:ea typeface="+mn-ea"/>
                <a:cs typeface="+mn-cs"/>
              </a:rPr>
              <a:t>(B) </a:t>
            </a:r>
            <a:r>
              <a:rPr lang="en-US" sz="1200" b="0" i="0" u="none" strike="noStrike" kern="1200" baseline="0" dirty="0" smtClean="0">
                <a:solidFill>
                  <a:schemeClr val="tx1"/>
                </a:solidFill>
                <a:latin typeface="+mn-lt"/>
                <a:ea typeface="+mn-ea"/>
                <a:cs typeface="+mn-cs"/>
              </a:rPr>
              <a:t>Stratigraphy of loess deposited during the past two glacial periods and ratio of coarse-plus-medium silt to fine silt (the "U-ratio") at a thick loess section at </a:t>
            </a:r>
            <a:r>
              <a:rPr lang="en-US" sz="1200" b="0" i="0" u="none" strike="noStrike" kern="1200" baseline="0" dirty="0" err="1" smtClean="0">
                <a:solidFill>
                  <a:schemeClr val="tx1"/>
                </a:solidFill>
                <a:latin typeface="+mn-lt"/>
                <a:ea typeface="+mn-ea"/>
                <a:cs typeface="+mn-cs"/>
              </a:rPr>
              <a:t>Remisowka</a:t>
            </a:r>
            <a:r>
              <a:rPr lang="en-US" sz="1200" b="0" i="0" u="none" strike="noStrike" kern="1200" baseline="0" dirty="0" smtClean="0">
                <a:solidFill>
                  <a:schemeClr val="tx1"/>
                </a:solidFill>
                <a:latin typeface="+mn-lt"/>
                <a:ea typeface="+mn-ea"/>
                <a:cs typeface="+mn-cs"/>
              </a:rPr>
              <a:t>, Kazakhstan. Note that while loess sedimentation occurs at a greatly diminished rate during interglacial or </a:t>
            </a:r>
            <a:r>
              <a:rPr lang="en-US" sz="1200" b="0" i="0" u="none" strike="noStrike" kern="1200" baseline="0" dirty="0" err="1" smtClean="0">
                <a:solidFill>
                  <a:schemeClr val="tx1"/>
                </a:solidFill>
                <a:latin typeface="+mn-lt"/>
                <a:ea typeface="+mn-ea"/>
                <a:cs typeface="+mn-cs"/>
              </a:rPr>
              <a:t>interstadial</a:t>
            </a:r>
            <a:r>
              <a:rPr lang="en-US" sz="1200" b="0" i="0" u="none" strike="noStrike" kern="1200" baseline="0" dirty="0" smtClean="0">
                <a:solidFill>
                  <a:schemeClr val="tx1"/>
                </a:solidFill>
                <a:latin typeface="+mn-lt"/>
                <a:ea typeface="+mn-ea"/>
                <a:cs typeface="+mn-cs"/>
              </a:rPr>
              <a:t> periods, allowing soil formation, it does not cease completely. Redrawn from data in </a:t>
            </a:r>
            <a:r>
              <a:rPr lang="en-US" sz="1200" b="0" i="0" u="none" strike="noStrike" kern="1200" baseline="0" dirty="0" err="1" smtClean="0">
                <a:solidFill>
                  <a:schemeClr val="tx1"/>
                </a:solidFill>
                <a:latin typeface="+mn-lt"/>
                <a:ea typeface="+mn-ea"/>
                <a:cs typeface="+mn-cs"/>
              </a:rPr>
              <a:t>Machalett</a:t>
            </a:r>
            <a:r>
              <a:rPr lang="en-US" sz="1200" b="0" i="0" u="none" strike="noStrike" kern="1200" baseline="0" dirty="0" smtClean="0">
                <a:solidFill>
                  <a:schemeClr val="tx1"/>
                </a:solidFill>
                <a:latin typeface="+mn-lt"/>
                <a:ea typeface="+mn-ea"/>
                <a:cs typeface="+mn-cs"/>
              </a:rPr>
              <a:t> et al. (2008).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1US Geological Survey, Denver, USA </a:t>
            </a:r>
          </a:p>
          <a:p>
            <a:r>
              <a:rPr lang="en-US" sz="1200" b="0" i="0" u="none" strike="noStrike" kern="1200" baseline="0" dirty="0" smtClean="0">
                <a:solidFill>
                  <a:schemeClr val="tx1"/>
                </a:solidFill>
                <a:latin typeface="+mn-lt"/>
                <a:ea typeface="+mn-ea"/>
                <a:cs typeface="+mn-cs"/>
              </a:rPr>
              <a:t>2Faculty of Earth and Life Sciences, VU University Amsterdam, the Netherlands </a:t>
            </a:r>
          </a:p>
          <a:p>
            <a:r>
              <a:rPr lang="en-US" sz="1200" b="0" i="0" u="none" strike="noStrike" kern="1200" baseline="0" dirty="0" smtClean="0">
                <a:solidFill>
                  <a:schemeClr val="tx1"/>
                </a:solidFill>
                <a:latin typeface="+mn-lt"/>
                <a:ea typeface="+mn-ea"/>
                <a:cs typeface="+mn-cs"/>
              </a:rPr>
              <a:t>3Institute of Geography, Humboldt-</a:t>
            </a:r>
            <a:r>
              <a:rPr lang="en-US" sz="1200" b="0" i="0" u="none" strike="noStrike" kern="1200" baseline="0" dirty="0" err="1" smtClean="0">
                <a:solidFill>
                  <a:schemeClr val="tx1"/>
                </a:solidFill>
                <a:latin typeface="+mn-lt"/>
                <a:ea typeface="+mn-ea"/>
                <a:cs typeface="+mn-cs"/>
              </a:rPr>
              <a:t>Universität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zu</a:t>
            </a:r>
            <a:r>
              <a:rPr lang="en-US" sz="1200" b="0" i="0" u="none" strike="noStrike" kern="1200" baseline="0" dirty="0" smtClean="0">
                <a:solidFill>
                  <a:schemeClr val="tx1"/>
                </a:solidFill>
                <a:latin typeface="+mn-lt"/>
                <a:ea typeface="+mn-ea"/>
                <a:cs typeface="+mn-cs"/>
              </a:rPr>
              <a:t> Berlin, Germany and Department of Natural and Applied Sciences, Bentley University, Waltham, USA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Daniel R. </a:t>
            </a:r>
            <a:r>
              <a:rPr lang="en-US" sz="1200" b="0" i="0" u="none" strike="noStrike" kern="1200" baseline="0" dirty="0" err="1" smtClean="0">
                <a:solidFill>
                  <a:schemeClr val="tx1"/>
                </a:solidFill>
                <a:latin typeface="+mn-lt"/>
                <a:ea typeface="+mn-ea"/>
                <a:cs typeface="+mn-cs"/>
              </a:rPr>
              <a:t>Muhs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dmuhs@usgs.gov</a:t>
            </a:r>
            <a:r>
              <a:rPr lang="en-US" sz="1200" b="0" i="0" u="none" strike="noStrike" kern="1200" baseline="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4667A13C-A4BA-3348-B2DC-1BAC2DFA8645}" type="slidenum">
              <a:rPr lang="en-US" smtClean="0"/>
              <a:t>28</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Abrupt climate changes recorded in loess sequences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Denis-Didier Rousseau1,2 and Adriana Sima1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The Northern Hemisphere ice-sheets (in light blue) and glaciers (dark blue dots) at the Last Glacial Maximum (map compiled by Jürgen Ehlers, available at </a:t>
            </a:r>
            <a:r>
              <a:rPr lang="en-US" sz="1200" b="0" i="0" u="none" strike="noStrike" kern="1200" baseline="0" dirty="0" err="1" smtClean="0">
                <a:solidFill>
                  <a:schemeClr val="tx1"/>
                </a:solidFill>
                <a:latin typeface="+mn-lt"/>
                <a:ea typeface="+mn-ea"/>
                <a:cs typeface="+mn-cs"/>
              </a:rPr>
              <a:t>www.qpg.geog.cam.ac.uk</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lgmextent.html</a:t>
            </a:r>
            <a:r>
              <a:rPr lang="en-US" sz="1200" b="0" i="0" u="none" strike="noStrike" kern="1200" baseline="0" dirty="0" smtClean="0">
                <a:solidFill>
                  <a:schemeClr val="tx1"/>
                </a:solidFill>
                <a:latin typeface="+mn-lt"/>
                <a:ea typeface="+mn-ea"/>
                <a:cs typeface="+mn-cs"/>
              </a:rPr>
              <a:t>), the schematic location of the polar jet stream (blue arrows), wind patterns (black arrows) generated by the presence of the ice sheets (</a:t>
            </a:r>
            <a:r>
              <a:rPr lang="en-US" sz="1200" b="0" i="0" u="none" strike="noStrike" kern="1200" baseline="0" dirty="0" err="1" smtClean="0">
                <a:solidFill>
                  <a:schemeClr val="tx1"/>
                </a:solidFill>
                <a:latin typeface="+mn-lt"/>
                <a:ea typeface="+mn-ea"/>
                <a:cs typeface="+mn-cs"/>
              </a:rPr>
              <a:t>Kutzbach</a:t>
            </a:r>
            <a:r>
              <a:rPr lang="en-US" sz="1200" b="0" i="0" u="none" strike="noStrike" kern="1200" baseline="0" dirty="0" smtClean="0">
                <a:solidFill>
                  <a:schemeClr val="tx1"/>
                </a:solidFill>
                <a:latin typeface="+mn-lt"/>
                <a:ea typeface="+mn-ea"/>
                <a:cs typeface="+mn-cs"/>
              </a:rPr>
              <a:t> 1987), and (labeled) the loess regions discussed in the text.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1Laboratoire de </a:t>
            </a:r>
            <a:r>
              <a:rPr lang="en-US" sz="1200" b="0" i="0" u="none" strike="noStrike" kern="1200" baseline="0" dirty="0" err="1" smtClean="0">
                <a:solidFill>
                  <a:schemeClr val="tx1"/>
                </a:solidFill>
                <a:latin typeface="+mn-lt"/>
                <a:ea typeface="+mn-ea"/>
                <a:cs typeface="+mn-cs"/>
              </a:rPr>
              <a:t>Météorologie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Dynamique</a:t>
            </a:r>
            <a:r>
              <a:rPr lang="en-US" sz="1200" b="0" i="0" u="none" strike="noStrike" kern="1200" baseline="0" dirty="0" smtClean="0">
                <a:solidFill>
                  <a:schemeClr val="tx1"/>
                </a:solidFill>
                <a:latin typeface="+mn-lt"/>
                <a:ea typeface="+mn-ea"/>
                <a:cs typeface="+mn-cs"/>
              </a:rPr>
              <a:t> &amp; CERES-ERTI, CNRS - </a:t>
            </a:r>
            <a:r>
              <a:rPr lang="en-US" sz="1200" b="0" i="0" u="none" strike="noStrike" kern="1200" baseline="0" dirty="0" err="1" smtClean="0">
                <a:solidFill>
                  <a:schemeClr val="tx1"/>
                </a:solidFill>
                <a:latin typeface="+mn-lt"/>
                <a:ea typeface="+mn-ea"/>
                <a:cs typeface="+mn-cs"/>
              </a:rPr>
              <a:t>Ecole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Normale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Supérieure</a:t>
            </a:r>
            <a:r>
              <a:rPr lang="en-US" sz="1200" b="0" i="0" u="none" strike="noStrike" kern="1200" baseline="0" dirty="0" smtClean="0">
                <a:solidFill>
                  <a:schemeClr val="tx1"/>
                </a:solidFill>
                <a:latin typeface="+mn-lt"/>
                <a:ea typeface="+mn-ea"/>
                <a:cs typeface="+mn-cs"/>
              </a:rPr>
              <a:t>, Paris, France </a:t>
            </a:r>
          </a:p>
          <a:p>
            <a:r>
              <a:rPr lang="en-US" sz="1200" b="0" i="0" u="none" strike="noStrike" kern="1200" baseline="0" dirty="0" smtClean="0">
                <a:solidFill>
                  <a:schemeClr val="tx1"/>
                </a:solidFill>
                <a:latin typeface="+mn-lt"/>
                <a:ea typeface="+mn-ea"/>
                <a:cs typeface="+mn-cs"/>
              </a:rPr>
              <a:t>2Lamont-Doherty Earth Observatory of Columbia University, Palisades, USA</a:t>
            </a:r>
          </a:p>
          <a:p>
            <a:r>
              <a:rPr lang="en-US" sz="1200" b="0" i="0" u="none" strike="noStrike" kern="1200" baseline="0" dirty="0" smtClean="0">
                <a:solidFill>
                  <a:schemeClr val="tx1"/>
                </a:solidFill>
                <a:latin typeface="+mn-lt"/>
                <a:ea typeface="+mn-ea"/>
                <a:cs typeface="+mn-cs"/>
              </a:rPr>
              <a:t> </a:t>
            </a: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Denis-Didier Rousseau: </a:t>
            </a:r>
            <a:r>
              <a:rPr lang="en-US" sz="1200" b="0" i="0" u="none" strike="noStrike" kern="1200" baseline="0" dirty="0" err="1" smtClean="0">
                <a:solidFill>
                  <a:schemeClr val="tx1"/>
                </a:solidFill>
                <a:latin typeface="+mn-lt"/>
                <a:ea typeface="+mn-ea"/>
                <a:cs typeface="+mn-cs"/>
              </a:rPr>
              <a:t>denis.rousseau@lmd.ens.fr</a:t>
            </a:r>
            <a:r>
              <a:rPr lang="en-US" sz="1200" b="0" i="0" u="none" strike="noStrike" kern="1200" baseline="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4667A13C-A4BA-3348-B2DC-1BAC2DFA8645}" type="slidenum">
              <a:rPr lang="en-US" smtClean="0"/>
              <a:t>29</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Abrupt climate changes recorded in loess sequences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Denis-Didier Rousseau1,2 and Adriana Sima1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2: (A) </a:t>
            </a:r>
            <a:r>
              <a:rPr lang="en-US" sz="1200" b="0" i="0" u="none" strike="noStrike" kern="1200" baseline="0" dirty="0" smtClean="0">
                <a:solidFill>
                  <a:schemeClr val="tx1"/>
                </a:solidFill>
                <a:latin typeface="+mn-lt"/>
                <a:ea typeface="+mn-ea"/>
                <a:cs typeface="+mn-cs"/>
              </a:rPr>
              <a:t>Simulated dust emission fluxes for Western Europe for a “Greenland </a:t>
            </a:r>
            <a:r>
              <a:rPr lang="en-US" sz="1200" b="0" i="0" u="none" strike="noStrike" kern="1200" baseline="0" dirty="0" err="1" smtClean="0">
                <a:solidFill>
                  <a:schemeClr val="tx1"/>
                </a:solidFill>
                <a:latin typeface="+mn-lt"/>
                <a:ea typeface="+mn-ea"/>
                <a:cs typeface="+mn-cs"/>
              </a:rPr>
              <a:t>interstadial</a:t>
            </a:r>
            <a:r>
              <a:rPr lang="en-US" sz="1200" b="0" i="0" u="none" strike="noStrike" kern="1200" baseline="0" dirty="0" smtClean="0">
                <a:solidFill>
                  <a:schemeClr val="tx1"/>
                </a:solidFill>
                <a:latin typeface="+mn-lt"/>
                <a:ea typeface="+mn-ea"/>
                <a:cs typeface="+mn-cs"/>
              </a:rPr>
              <a:t>” (GIS) are relatively close to those for a “Greenland stadial” (GS) when the GIS and GS fluxes are computed without taking the vegetation effect into account (GIS/GS flux ratio between 70-130%); </a:t>
            </a:r>
            <a:r>
              <a:rPr lang="en-US" sz="1200" b="1" i="0" u="none" strike="noStrike" kern="1200" baseline="0" dirty="0" smtClean="0">
                <a:solidFill>
                  <a:schemeClr val="tx1"/>
                </a:solidFill>
                <a:latin typeface="+mn-lt"/>
                <a:ea typeface="+mn-ea"/>
                <a:cs typeface="+mn-cs"/>
              </a:rPr>
              <a:t>(B) </a:t>
            </a:r>
            <a:r>
              <a:rPr lang="en-US" sz="1200" b="0" i="0" u="none" strike="noStrike" kern="1200" baseline="0" dirty="0" smtClean="0">
                <a:solidFill>
                  <a:schemeClr val="tx1"/>
                </a:solidFill>
                <a:latin typeface="+mn-lt"/>
                <a:ea typeface="+mn-ea"/>
                <a:cs typeface="+mn-cs"/>
              </a:rPr>
              <a:t>the flux ratio GIS/GS strongly decreases when the vegetation effect of inhibiting eolian erosion is taken into account (modified from </a:t>
            </a:r>
            <a:r>
              <a:rPr lang="en-US" sz="1200" b="0" i="0" u="none" strike="noStrike" kern="1200" baseline="0" dirty="0" err="1" smtClean="0">
                <a:solidFill>
                  <a:schemeClr val="tx1"/>
                </a:solidFill>
                <a:latin typeface="+mn-lt"/>
                <a:ea typeface="+mn-ea"/>
                <a:cs typeface="+mn-cs"/>
              </a:rPr>
              <a:t>Sima</a:t>
            </a:r>
            <a:r>
              <a:rPr lang="en-US" sz="1200" b="0" i="0" u="none" strike="noStrike" kern="1200" baseline="0" dirty="0" smtClean="0">
                <a:solidFill>
                  <a:schemeClr val="tx1"/>
                </a:solidFill>
                <a:latin typeface="+mn-lt"/>
                <a:ea typeface="+mn-ea"/>
                <a:cs typeface="+mn-cs"/>
              </a:rPr>
              <a:t> et al. 2009). </a:t>
            </a:r>
            <a:r>
              <a:rPr lang="en-US" sz="1200" b="1" i="0" u="none" strike="noStrike" kern="1200" baseline="0" dirty="0" smtClean="0">
                <a:solidFill>
                  <a:schemeClr val="tx1"/>
                </a:solidFill>
                <a:latin typeface="+mn-lt"/>
                <a:ea typeface="+mn-ea"/>
                <a:cs typeface="+mn-cs"/>
              </a:rPr>
              <a:t>(C) </a:t>
            </a:r>
            <a:r>
              <a:rPr lang="en-US" sz="1200" b="0" i="0" u="none" strike="noStrike" kern="1200" baseline="0" dirty="0" smtClean="0">
                <a:solidFill>
                  <a:schemeClr val="tx1"/>
                </a:solidFill>
                <a:latin typeface="+mn-lt"/>
                <a:ea typeface="+mn-ea"/>
                <a:cs typeface="+mn-cs"/>
              </a:rPr>
              <a:t>Simulated dust emission fluxes for Eastern Europe for a GIS, superimposed on a topographic map; the most active spots (indicated with dotted lines) have probably been important sources for some Eastern European loess deposits (in yellow, in background), such as those around </a:t>
            </a:r>
            <a:r>
              <a:rPr lang="en-US" sz="1200" b="0" i="0" u="none" strike="noStrike" kern="1200" baseline="0" dirty="0" err="1" smtClean="0">
                <a:solidFill>
                  <a:schemeClr val="tx1"/>
                </a:solidFill>
                <a:latin typeface="+mn-lt"/>
                <a:ea typeface="+mn-ea"/>
                <a:cs typeface="+mn-cs"/>
              </a:rPr>
              <a:t>Stayky</a:t>
            </a:r>
            <a:r>
              <a:rPr lang="en-US" sz="1200" b="0" i="0" u="none" strike="noStrike" kern="1200" baseline="0" dirty="0" smtClean="0">
                <a:solidFill>
                  <a:schemeClr val="tx1"/>
                </a:solidFill>
                <a:latin typeface="+mn-lt"/>
                <a:ea typeface="+mn-ea"/>
                <a:cs typeface="+mn-cs"/>
              </a:rPr>
              <a:t> (white dot) in NW Ukraine (modified from </a:t>
            </a:r>
            <a:r>
              <a:rPr lang="en-US" sz="1200" b="0" i="0" u="none" strike="noStrike" kern="1200" baseline="0" dirty="0" err="1" smtClean="0">
                <a:solidFill>
                  <a:schemeClr val="tx1"/>
                </a:solidFill>
                <a:latin typeface="+mn-lt"/>
                <a:ea typeface="+mn-ea"/>
                <a:cs typeface="+mn-cs"/>
              </a:rPr>
              <a:t>Sima</a:t>
            </a:r>
            <a:r>
              <a:rPr lang="en-US" sz="1200" b="0" i="0" u="none" strike="noStrike" kern="1200" baseline="0" dirty="0" smtClean="0">
                <a:solidFill>
                  <a:schemeClr val="tx1"/>
                </a:solidFill>
                <a:latin typeface="+mn-lt"/>
                <a:ea typeface="+mn-ea"/>
                <a:cs typeface="+mn-cs"/>
              </a:rPr>
              <a:t> et al. 2013).</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1Laboratoire de </a:t>
            </a:r>
            <a:r>
              <a:rPr lang="en-US" sz="1200" b="0" i="0" u="none" strike="noStrike" kern="1200" baseline="0" dirty="0" err="1" smtClean="0">
                <a:solidFill>
                  <a:schemeClr val="tx1"/>
                </a:solidFill>
                <a:latin typeface="+mn-lt"/>
                <a:ea typeface="+mn-ea"/>
                <a:cs typeface="+mn-cs"/>
              </a:rPr>
              <a:t>Météorologie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Dynamique</a:t>
            </a:r>
            <a:r>
              <a:rPr lang="en-US" sz="1200" b="0" i="0" u="none" strike="noStrike" kern="1200" baseline="0" dirty="0" smtClean="0">
                <a:solidFill>
                  <a:schemeClr val="tx1"/>
                </a:solidFill>
                <a:latin typeface="+mn-lt"/>
                <a:ea typeface="+mn-ea"/>
                <a:cs typeface="+mn-cs"/>
              </a:rPr>
              <a:t> &amp; CERES-ERTI, CNRS - </a:t>
            </a:r>
            <a:r>
              <a:rPr lang="en-US" sz="1200" b="0" i="0" u="none" strike="noStrike" kern="1200" baseline="0" dirty="0" err="1" smtClean="0">
                <a:solidFill>
                  <a:schemeClr val="tx1"/>
                </a:solidFill>
                <a:latin typeface="+mn-lt"/>
                <a:ea typeface="+mn-ea"/>
                <a:cs typeface="+mn-cs"/>
              </a:rPr>
              <a:t>Ecole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Normale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Supérieure</a:t>
            </a:r>
            <a:r>
              <a:rPr lang="en-US" sz="1200" b="0" i="0" u="none" strike="noStrike" kern="1200" baseline="0" dirty="0" smtClean="0">
                <a:solidFill>
                  <a:schemeClr val="tx1"/>
                </a:solidFill>
                <a:latin typeface="+mn-lt"/>
                <a:ea typeface="+mn-ea"/>
                <a:cs typeface="+mn-cs"/>
              </a:rPr>
              <a:t>, Paris, France </a:t>
            </a:r>
          </a:p>
          <a:p>
            <a:r>
              <a:rPr lang="en-US" sz="1200" b="0" i="0" u="none" strike="noStrike" kern="1200" baseline="0" dirty="0" smtClean="0">
                <a:solidFill>
                  <a:schemeClr val="tx1"/>
                </a:solidFill>
                <a:latin typeface="+mn-lt"/>
                <a:ea typeface="+mn-ea"/>
                <a:cs typeface="+mn-cs"/>
              </a:rPr>
              <a:t>2Lamont-Doherty Earth Observatory of Columbia University, Palisades, USA</a:t>
            </a:r>
          </a:p>
          <a:p>
            <a:r>
              <a:rPr lang="en-US" sz="1200" b="0" i="0" u="none" strike="noStrike" kern="1200" baseline="0" dirty="0" smtClean="0">
                <a:solidFill>
                  <a:schemeClr val="tx1"/>
                </a:solidFill>
                <a:latin typeface="+mn-lt"/>
                <a:ea typeface="+mn-ea"/>
                <a:cs typeface="+mn-cs"/>
              </a:rPr>
              <a:t> </a:t>
            </a: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Denis-Didier Rousseau: </a:t>
            </a:r>
            <a:r>
              <a:rPr lang="en-US" sz="1200" b="0" i="0" u="none" strike="noStrike" kern="1200" baseline="0" dirty="0" err="1" smtClean="0">
                <a:solidFill>
                  <a:schemeClr val="tx1"/>
                </a:solidFill>
                <a:latin typeface="+mn-lt"/>
                <a:ea typeface="+mn-ea"/>
                <a:cs typeface="+mn-cs"/>
              </a:rPr>
              <a:t>denis.rousseau@lmd.ens.fr</a:t>
            </a:r>
            <a:r>
              <a:rPr lang="en-US" sz="1200" b="0" i="0" u="none" strike="noStrike" kern="1200" baseline="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4667A13C-A4BA-3348-B2DC-1BAC2DFA8645}" type="slidenum">
              <a:rPr lang="en-US" smtClean="0"/>
              <a:t>30</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DICE: Dust impact on climate and environment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Gisela Winckler1,2 and Natalie Mahowald3</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Schematic showing the interactions between mineral aerosols and climate.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Visit the DICE working group webpage at: </a:t>
            </a:r>
            <a:r>
              <a:rPr lang="en-US" sz="1200" b="0" i="0" u="none" strike="noStrike" kern="1200" baseline="0" dirty="0" err="1" smtClean="0">
                <a:solidFill>
                  <a:schemeClr val="tx1"/>
                </a:solidFill>
                <a:latin typeface="+mn-lt"/>
                <a:ea typeface="+mn-ea"/>
                <a:cs typeface="+mn-cs"/>
              </a:rPr>
              <a:t>www.pages-igbp.org</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workinggroups</a:t>
            </a:r>
            <a:r>
              <a:rPr lang="en-US" sz="1200" b="0" i="0" u="none" strike="noStrike" kern="1200" baseline="0" dirty="0" smtClean="0">
                <a:solidFill>
                  <a:schemeClr val="tx1"/>
                </a:solidFill>
                <a:latin typeface="+mn-lt"/>
                <a:ea typeface="+mn-ea"/>
                <a:cs typeface="+mn-cs"/>
              </a:rPr>
              <a:t>/dice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1Lamont-Doherty Earth Observatory, Columbia University, Palisades, USA </a:t>
            </a:r>
          </a:p>
          <a:p>
            <a:r>
              <a:rPr lang="en-US" sz="1200" b="0" i="0" u="none" strike="noStrike" kern="1200" baseline="0" dirty="0" smtClean="0">
                <a:solidFill>
                  <a:schemeClr val="tx1"/>
                </a:solidFill>
                <a:latin typeface="+mn-lt"/>
                <a:ea typeface="+mn-ea"/>
                <a:cs typeface="+mn-cs"/>
              </a:rPr>
              <a:t>2Department of Earth and Environmental Sciences, Columbia University, New York, USA </a:t>
            </a:r>
          </a:p>
          <a:p>
            <a:r>
              <a:rPr lang="en-US" sz="1200" b="0" i="0" u="none" strike="noStrike" kern="1200" baseline="0" dirty="0" smtClean="0">
                <a:solidFill>
                  <a:schemeClr val="tx1"/>
                </a:solidFill>
                <a:latin typeface="+mn-lt"/>
                <a:ea typeface="+mn-ea"/>
                <a:cs typeface="+mn-cs"/>
              </a:rPr>
              <a:t>3Department of Earth and Atmospheric Sciences, Cornell University, Ithaca, USA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Gisela </a:t>
            </a:r>
            <a:r>
              <a:rPr lang="en-US" sz="1200" b="0" i="0" u="none" strike="noStrike" kern="1200" baseline="0" dirty="0" err="1" smtClean="0">
                <a:solidFill>
                  <a:schemeClr val="tx1"/>
                </a:solidFill>
                <a:latin typeface="+mn-lt"/>
                <a:ea typeface="+mn-ea"/>
                <a:cs typeface="+mn-cs"/>
              </a:rPr>
              <a:t>Winckler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winckler@ldeo.columbia.edu</a:t>
            </a:r>
            <a:r>
              <a:rPr lang="en-US" sz="1200" b="0" i="0" u="none" strike="noStrike" kern="1200" baseline="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4667A13C-A4BA-3348-B2DC-1BAC2DFA8645}" type="slidenum">
              <a:rPr lang="en-US" smtClean="0"/>
              <a:t>4</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Extracting </a:t>
            </a:r>
            <a:r>
              <a:rPr lang="en-US" sz="1200" b="0" i="0" u="none" strike="noStrike" kern="1200" baseline="0" dirty="0" err="1" smtClean="0">
                <a:solidFill>
                  <a:schemeClr val="tx1"/>
                </a:solidFill>
                <a:latin typeface="+mn-lt"/>
                <a:ea typeface="+mn-ea"/>
                <a:cs typeface="+mn-cs"/>
              </a:rPr>
              <a:t>paleodust</a:t>
            </a:r>
            <a:r>
              <a:rPr lang="en-US" sz="1200" b="0" i="0" u="none" strike="noStrike" kern="1200" baseline="0" dirty="0" smtClean="0">
                <a:solidFill>
                  <a:schemeClr val="tx1"/>
                </a:solidFill>
                <a:latin typeface="+mn-lt"/>
                <a:ea typeface="+mn-ea"/>
                <a:cs typeface="+mn-cs"/>
              </a:rPr>
              <a:t> information from peat geochemistry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François De Vleeschouwer1,2, M. Ferrat3, H. McGowan4, H. Vanneste1,2 and D. Weiss3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Ti concentration and </a:t>
            </a:r>
            <a:r>
              <a:rPr lang="en-US" sz="1200" b="0" i="0" u="none" strike="noStrike" kern="1200" baseline="0" dirty="0" err="1" smtClean="0">
                <a:solidFill>
                  <a:schemeClr val="tx1"/>
                </a:solidFill>
                <a:latin typeface="+mn-lt"/>
                <a:ea typeface="+mn-ea"/>
                <a:cs typeface="+mn-cs"/>
              </a:rPr>
              <a:t>Nd</a:t>
            </a:r>
            <a:r>
              <a:rPr lang="en-US" sz="1200" b="0" i="0" u="none" strike="noStrike" kern="1200" baseline="0" dirty="0" smtClean="0">
                <a:solidFill>
                  <a:schemeClr val="tx1"/>
                </a:solidFill>
                <a:latin typeface="+mn-lt"/>
                <a:ea typeface="+mn-ea"/>
                <a:cs typeface="+mn-cs"/>
              </a:rPr>
              <a:t> isotopic composition (</a:t>
            </a:r>
            <a:r>
              <a:rPr lang="en-US" sz="1200" b="0" i="0" u="none" strike="noStrike" kern="1200" baseline="0" dirty="0" err="1" smtClean="0">
                <a:solidFill>
                  <a:schemeClr val="tx1"/>
                </a:solidFill>
                <a:latin typeface="+mn-lt"/>
                <a:ea typeface="+mn-ea"/>
                <a:cs typeface="+mn-cs"/>
              </a:rPr>
              <a:t>εNd</a:t>
            </a:r>
            <a:r>
              <a:rPr lang="en-US" sz="1200" b="0" i="0" u="none" strike="noStrike" kern="1200" baseline="0" dirty="0" smtClean="0">
                <a:solidFill>
                  <a:schemeClr val="tx1"/>
                </a:solidFill>
                <a:latin typeface="+mn-lt"/>
                <a:ea typeface="+mn-ea"/>
                <a:cs typeface="+mn-cs"/>
              </a:rPr>
              <a:t>) in a bog profile in Switzerland. The Younger Dryas (YD) is characterized by an increase in local dust input, reflected by high Ti concentrations. Early Holocene </a:t>
            </a:r>
            <a:r>
              <a:rPr lang="en-US" sz="1200" b="0" i="0" u="none" strike="noStrike" kern="1200" baseline="0" dirty="0" err="1" smtClean="0">
                <a:solidFill>
                  <a:schemeClr val="tx1"/>
                </a:solidFill>
                <a:latin typeface="+mn-lt"/>
                <a:ea typeface="+mn-ea"/>
                <a:cs typeface="+mn-cs"/>
              </a:rPr>
              <a:t>Vasset-Kilian</a:t>
            </a:r>
            <a:r>
              <a:rPr lang="en-US" sz="1200" b="0" i="0" u="none" strike="noStrike" kern="1200" baseline="0" dirty="0" smtClean="0">
                <a:solidFill>
                  <a:schemeClr val="tx1"/>
                </a:solidFill>
                <a:latin typeface="+mn-lt"/>
                <a:ea typeface="+mn-ea"/>
                <a:cs typeface="+mn-cs"/>
              </a:rPr>
              <a:t> eruptions (VKT) in the French Massif Central result in high </a:t>
            </a:r>
            <a:r>
              <a:rPr lang="en-US" sz="1200" b="0" i="0" u="none" strike="noStrike" kern="1200" baseline="0" dirty="0" err="1" smtClean="0">
                <a:solidFill>
                  <a:schemeClr val="tx1"/>
                </a:solidFill>
                <a:latin typeface="+mn-lt"/>
                <a:ea typeface="+mn-ea"/>
                <a:cs typeface="+mn-cs"/>
              </a:rPr>
              <a:t>εNd</a:t>
            </a:r>
            <a:r>
              <a:rPr lang="en-US" sz="1200" b="0" i="0" u="none" strike="noStrike" kern="1200" baseline="0" dirty="0" smtClean="0">
                <a:solidFill>
                  <a:schemeClr val="tx1"/>
                </a:solidFill>
                <a:latin typeface="+mn-lt"/>
                <a:ea typeface="+mn-ea"/>
                <a:cs typeface="+mn-cs"/>
              </a:rPr>
              <a:t>. Saharan dust input is identified by negative </a:t>
            </a:r>
            <a:r>
              <a:rPr lang="en-US" sz="1200" b="0" i="0" u="none" strike="noStrike" kern="1200" baseline="0" dirty="0" err="1" smtClean="0">
                <a:solidFill>
                  <a:schemeClr val="tx1"/>
                </a:solidFill>
                <a:latin typeface="+mn-lt"/>
                <a:ea typeface="+mn-ea"/>
                <a:cs typeface="+mn-cs"/>
              </a:rPr>
              <a:t>εNd</a:t>
            </a:r>
            <a:r>
              <a:rPr lang="en-US" sz="1200" b="0" i="0" u="none" strike="noStrike" kern="1200" baseline="0" dirty="0" smtClean="0">
                <a:solidFill>
                  <a:schemeClr val="tx1"/>
                </a:solidFill>
                <a:latin typeface="+mn-lt"/>
                <a:ea typeface="+mn-ea"/>
                <a:cs typeface="+mn-cs"/>
              </a:rPr>
              <a:t> around 8.4 </a:t>
            </a:r>
            <a:r>
              <a:rPr lang="en-US" sz="1200" b="0" i="0" u="none" strike="noStrike" kern="1200" baseline="0" dirty="0" err="1" smtClean="0">
                <a:solidFill>
                  <a:schemeClr val="tx1"/>
                </a:solidFill>
                <a:latin typeface="+mn-lt"/>
                <a:ea typeface="+mn-ea"/>
                <a:cs typeface="+mn-cs"/>
              </a:rPr>
              <a:t>ka</a:t>
            </a:r>
            <a:r>
              <a:rPr lang="en-US" sz="1200" b="0" i="0" u="none" strike="noStrike" kern="1200" baseline="0" dirty="0" smtClean="0">
                <a:solidFill>
                  <a:schemeClr val="tx1"/>
                </a:solidFill>
                <a:latin typeface="+mn-lt"/>
                <a:ea typeface="+mn-ea"/>
                <a:cs typeface="+mn-cs"/>
              </a:rPr>
              <a:t>. The progressive desertification of the Sahara during the Holocene decreases </a:t>
            </a:r>
            <a:r>
              <a:rPr lang="en-US" sz="1200" b="0" i="0" u="none" strike="noStrike" kern="1200" baseline="0" dirty="0" err="1" smtClean="0">
                <a:solidFill>
                  <a:schemeClr val="tx1"/>
                </a:solidFill>
                <a:latin typeface="+mn-lt"/>
                <a:ea typeface="+mn-ea"/>
                <a:cs typeface="+mn-cs"/>
              </a:rPr>
              <a:t>εNd</a:t>
            </a:r>
            <a:r>
              <a:rPr lang="en-US" sz="1200" b="0" i="0" u="none" strike="noStrike" kern="1200" baseline="0" dirty="0" smtClean="0">
                <a:solidFill>
                  <a:schemeClr val="tx1"/>
                </a:solidFill>
                <a:latin typeface="+mn-lt"/>
                <a:ea typeface="+mn-ea"/>
                <a:cs typeface="+mn-cs"/>
              </a:rPr>
              <a:t> progressively from 7.5 to 3.5 </a:t>
            </a:r>
            <a:r>
              <a:rPr lang="en-US" sz="1200" b="0" i="0" u="none" strike="noStrike" kern="1200" baseline="0" dirty="0" err="1" smtClean="0">
                <a:solidFill>
                  <a:schemeClr val="tx1"/>
                </a:solidFill>
                <a:latin typeface="+mn-lt"/>
                <a:ea typeface="+mn-ea"/>
                <a:cs typeface="+mn-cs"/>
              </a:rPr>
              <a:t>ka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cal</a:t>
            </a:r>
            <a:r>
              <a:rPr lang="en-US" sz="1200" b="0" i="0" u="none" strike="noStrike" kern="1200" baseline="0" dirty="0" smtClean="0">
                <a:solidFill>
                  <a:schemeClr val="tx1"/>
                </a:solidFill>
                <a:latin typeface="+mn-lt"/>
                <a:ea typeface="+mn-ea"/>
                <a:cs typeface="+mn-cs"/>
              </a:rPr>
              <a:t> BP, when local erosion becomes dominant. The two dust peaks (yellow bars) at 5.9 and 7.6 </a:t>
            </a:r>
            <a:r>
              <a:rPr lang="en-US" sz="1200" b="0" i="0" u="none" strike="noStrike" kern="1200" baseline="0" dirty="0" err="1" smtClean="0">
                <a:solidFill>
                  <a:schemeClr val="tx1"/>
                </a:solidFill>
                <a:latin typeface="+mn-lt"/>
                <a:ea typeface="+mn-ea"/>
                <a:cs typeface="+mn-cs"/>
              </a:rPr>
              <a:t>ka</a:t>
            </a:r>
            <a:r>
              <a:rPr lang="en-US" sz="1200" b="0" i="0" u="none" strike="noStrike" kern="1200" baseline="0" dirty="0" smtClean="0">
                <a:solidFill>
                  <a:schemeClr val="tx1"/>
                </a:solidFill>
                <a:latin typeface="+mn-lt"/>
                <a:ea typeface="+mn-ea"/>
                <a:cs typeface="+mn-cs"/>
              </a:rPr>
              <a:t> remain unexplained. Modified from Le Roux et al. 2012.</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1EcoLab (Laboratory for Functional Ecology and Environment), </a:t>
            </a:r>
            <a:r>
              <a:rPr lang="en-US" sz="1200" b="0" i="0" u="none" strike="noStrike" kern="1200" baseline="0" dirty="0" err="1" smtClean="0">
                <a:solidFill>
                  <a:schemeClr val="tx1"/>
                </a:solidFill>
                <a:latin typeface="+mn-lt"/>
                <a:ea typeface="+mn-ea"/>
                <a:cs typeface="+mn-cs"/>
              </a:rPr>
              <a:t>Université</a:t>
            </a:r>
            <a:r>
              <a:rPr lang="en-US" sz="1200" b="0" i="0" u="none" strike="noStrike" kern="1200" baseline="0" dirty="0" smtClean="0">
                <a:solidFill>
                  <a:schemeClr val="tx1"/>
                </a:solidFill>
                <a:latin typeface="+mn-lt"/>
                <a:ea typeface="+mn-ea"/>
                <a:cs typeface="+mn-cs"/>
              </a:rPr>
              <a:t> de Toulouse, INP, UPS, ENSAT, Castanet </a:t>
            </a:r>
            <a:r>
              <a:rPr lang="en-US" sz="1200" b="0" i="0" u="none" strike="noStrike" kern="1200" baseline="0" dirty="0" err="1" smtClean="0">
                <a:solidFill>
                  <a:schemeClr val="tx1"/>
                </a:solidFill>
                <a:latin typeface="+mn-lt"/>
                <a:ea typeface="+mn-ea"/>
                <a:cs typeface="+mn-cs"/>
              </a:rPr>
              <a:t>Tolosan</a:t>
            </a:r>
            <a:r>
              <a:rPr lang="en-US" sz="1200" b="0" i="0" u="none" strike="noStrike" kern="1200" baseline="0" dirty="0" smtClean="0">
                <a:solidFill>
                  <a:schemeClr val="tx1"/>
                </a:solidFill>
                <a:latin typeface="+mn-lt"/>
                <a:ea typeface="+mn-ea"/>
                <a:cs typeface="+mn-cs"/>
              </a:rPr>
              <a:t>, France </a:t>
            </a:r>
          </a:p>
          <a:p>
            <a:r>
              <a:rPr lang="en-US" sz="1200" b="0" i="0" u="none" strike="noStrike" kern="1200" baseline="0" dirty="0" smtClean="0">
                <a:solidFill>
                  <a:schemeClr val="tx1"/>
                </a:solidFill>
                <a:latin typeface="+mn-lt"/>
                <a:ea typeface="+mn-ea"/>
                <a:cs typeface="+mn-cs"/>
              </a:rPr>
              <a:t>2EcoLab, CNRS, Castanet </a:t>
            </a:r>
            <a:r>
              <a:rPr lang="en-US" sz="1200" b="0" i="0" u="none" strike="noStrike" kern="1200" baseline="0" dirty="0" err="1" smtClean="0">
                <a:solidFill>
                  <a:schemeClr val="tx1"/>
                </a:solidFill>
                <a:latin typeface="+mn-lt"/>
                <a:ea typeface="+mn-ea"/>
                <a:cs typeface="+mn-cs"/>
              </a:rPr>
              <a:t>Tolosan</a:t>
            </a:r>
            <a:r>
              <a:rPr lang="en-US" sz="1200" b="0" i="0" u="none" strike="noStrike" kern="1200" baseline="0" dirty="0" smtClean="0">
                <a:solidFill>
                  <a:schemeClr val="tx1"/>
                </a:solidFill>
                <a:latin typeface="+mn-lt"/>
                <a:ea typeface="+mn-ea"/>
                <a:cs typeface="+mn-cs"/>
              </a:rPr>
              <a:t>, France </a:t>
            </a:r>
          </a:p>
          <a:p>
            <a:r>
              <a:rPr lang="en-US" sz="1200" b="0" i="0" u="none" strike="noStrike" kern="1200" baseline="0" dirty="0" smtClean="0">
                <a:solidFill>
                  <a:schemeClr val="tx1"/>
                </a:solidFill>
                <a:latin typeface="+mn-lt"/>
                <a:ea typeface="+mn-ea"/>
                <a:cs typeface="+mn-cs"/>
              </a:rPr>
              <a:t>3Department of Earth Sciences and Engineering, Imperial College London, London, UK. </a:t>
            </a:r>
          </a:p>
          <a:p>
            <a:r>
              <a:rPr lang="en-US" sz="1200" b="0" i="0" u="none" strike="noStrike" kern="1200" baseline="0" dirty="0" smtClean="0">
                <a:solidFill>
                  <a:schemeClr val="tx1"/>
                </a:solidFill>
                <a:latin typeface="+mn-lt"/>
                <a:ea typeface="+mn-ea"/>
                <a:cs typeface="+mn-cs"/>
              </a:rPr>
              <a:t>4Climate Research Group, The University of Queensland, Brisbane, Australia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François De </a:t>
            </a:r>
            <a:r>
              <a:rPr lang="en-US" sz="1200" b="0" i="0" u="none" strike="noStrike" kern="1200" baseline="0" dirty="0" err="1" smtClean="0">
                <a:solidFill>
                  <a:schemeClr val="tx1"/>
                </a:solidFill>
                <a:latin typeface="+mn-lt"/>
                <a:ea typeface="+mn-ea"/>
                <a:cs typeface="+mn-cs"/>
              </a:rPr>
              <a:t>Vleeschouwer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francois.devleeschouwer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ensat.fr</a:t>
            </a:r>
            <a:r>
              <a:rPr lang="en-US" sz="1200" b="0" i="0" u="none" strike="noStrike" kern="1200" baseline="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4667A13C-A4BA-3348-B2DC-1BAC2DFA8645}" type="slidenum">
              <a:rPr lang="en-US" smtClean="0"/>
              <a:t>31</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Extracting </a:t>
            </a:r>
            <a:r>
              <a:rPr lang="en-US" sz="1200" b="0" i="0" u="none" strike="noStrike" kern="1200" baseline="0" dirty="0" err="1" smtClean="0">
                <a:solidFill>
                  <a:schemeClr val="tx1"/>
                </a:solidFill>
                <a:latin typeface="+mn-lt"/>
                <a:ea typeface="+mn-ea"/>
                <a:cs typeface="+mn-cs"/>
              </a:rPr>
              <a:t>paleodust</a:t>
            </a:r>
            <a:r>
              <a:rPr lang="en-US" sz="1200" b="0" i="0" u="none" strike="noStrike" kern="1200" baseline="0" dirty="0" smtClean="0">
                <a:solidFill>
                  <a:schemeClr val="tx1"/>
                </a:solidFill>
                <a:latin typeface="+mn-lt"/>
                <a:ea typeface="+mn-ea"/>
                <a:cs typeface="+mn-cs"/>
              </a:rPr>
              <a:t> information from peat geochemistry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François De Vleeschouwer1,2, M. Ferrat3, H. McGowan4, H. Vanneste1,2 and D. Weiss3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2: </a:t>
            </a:r>
            <a:r>
              <a:rPr lang="en-US" sz="1200" b="0" i="0" u="none" strike="noStrike" kern="1200" baseline="0" dirty="0" smtClean="0">
                <a:solidFill>
                  <a:schemeClr val="tx1"/>
                </a:solidFill>
                <a:latin typeface="+mn-lt"/>
                <a:ea typeface="+mn-ea"/>
                <a:cs typeface="+mn-cs"/>
              </a:rPr>
              <a:t>World coverage of dust records in peat, including already published peatland records (green stars) and ongoing works (red stars). Map drawn from </a:t>
            </a:r>
            <a:r>
              <a:rPr lang="en-US" sz="1200" b="0" i="0" u="none" strike="noStrike" kern="1200" baseline="0" dirty="0" err="1" smtClean="0">
                <a:solidFill>
                  <a:schemeClr val="tx1"/>
                </a:solidFill>
                <a:latin typeface="+mn-lt"/>
                <a:ea typeface="+mn-ea"/>
                <a:cs typeface="+mn-cs"/>
              </a:rPr>
              <a:t>Kohfeld</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Tegen</a:t>
            </a:r>
            <a:r>
              <a:rPr lang="en-US" sz="1200" b="0" i="0" u="none" strike="noStrike" kern="1200" baseline="0" dirty="0" smtClean="0">
                <a:solidFill>
                  <a:schemeClr val="tx1"/>
                </a:solidFill>
                <a:latin typeface="+mn-lt"/>
                <a:ea typeface="+mn-ea"/>
                <a:cs typeface="+mn-cs"/>
              </a:rPr>
              <a:t> (2007), </a:t>
            </a:r>
            <a:r>
              <a:rPr lang="en-US" sz="1200" b="0" i="0" u="none" strike="noStrike" kern="1200" baseline="0" dirty="0" err="1" smtClean="0">
                <a:solidFill>
                  <a:schemeClr val="tx1"/>
                </a:solidFill>
                <a:latin typeface="+mn-lt"/>
                <a:ea typeface="+mn-ea"/>
                <a:cs typeface="+mn-cs"/>
              </a:rPr>
              <a:t>Mahowald</a:t>
            </a:r>
            <a:r>
              <a:rPr lang="en-US" sz="1200" b="0" i="0" u="none" strike="noStrike" kern="1200" baseline="0" dirty="0" smtClean="0">
                <a:solidFill>
                  <a:schemeClr val="tx1"/>
                </a:solidFill>
                <a:latin typeface="+mn-lt"/>
                <a:ea typeface="+mn-ea"/>
                <a:cs typeface="+mn-cs"/>
              </a:rPr>
              <a:t> et al. (2006) and </a:t>
            </a:r>
            <a:r>
              <a:rPr lang="en-US" sz="1200" b="0" i="0" u="none" strike="noStrike" kern="1200" baseline="0" dirty="0" err="1" smtClean="0">
                <a:solidFill>
                  <a:schemeClr val="tx1"/>
                </a:solidFill>
                <a:latin typeface="+mn-lt"/>
                <a:ea typeface="+mn-ea"/>
                <a:cs typeface="+mn-cs"/>
              </a:rPr>
              <a:t>Kohfeld</a:t>
            </a:r>
            <a:r>
              <a:rPr lang="en-US" sz="1200" b="0" i="0" u="none" strike="noStrike" kern="1200" baseline="0" dirty="0" smtClean="0">
                <a:solidFill>
                  <a:schemeClr val="tx1"/>
                </a:solidFill>
                <a:latin typeface="+mn-lt"/>
                <a:ea typeface="+mn-ea"/>
                <a:cs typeface="+mn-cs"/>
              </a:rPr>
              <a:t> and Harrison (2001).</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1EcoLab (Laboratory for Functional Ecology and Environment), </a:t>
            </a:r>
            <a:r>
              <a:rPr lang="en-US" sz="1200" b="0" i="0" u="none" strike="noStrike" kern="1200" baseline="0" dirty="0" err="1" smtClean="0">
                <a:solidFill>
                  <a:schemeClr val="tx1"/>
                </a:solidFill>
                <a:latin typeface="+mn-lt"/>
                <a:ea typeface="+mn-ea"/>
                <a:cs typeface="+mn-cs"/>
              </a:rPr>
              <a:t>Université</a:t>
            </a:r>
            <a:r>
              <a:rPr lang="en-US" sz="1200" b="0" i="0" u="none" strike="noStrike" kern="1200" baseline="0" dirty="0" smtClean="0">
                <a:solidFill>
                  <a:schemeClr val="tx1"/>
                </a:solidFill>
                <a:latin typeface="+mn-lt"/>
                <a:ea typeface="+mn-ea"/>
                <a:cs typeface="+mn-cs"/>
              </a:rPr>
              <a:t> de Toulouse, INP, UPS, ENSAT, Castanet </a:t>
            </a:r>
            <a:r>
              <a:rPr lang="en-US" sz="1200" b="0" i="0" u="none" strike="noStrike" kern="1200" baseline="0" dirty="0" err="1" smtClean="0">
                <a:solidFill>
                  <a:schemeClr val="tx1"/>
                </a:solidFill>
                <a:latin typeface="+mn-lt"/>
                <a:ea typeface="+mn-ea"/>
                <a:cs typeface="+mn-cs"/>
              </a:rPr>
              <a:t>Tolosan</a:t>
            </a:r>
            <a:r>
              <a:rPr lang="en-US" sz="1200" b="0" i="0" u="none" strike="noStrike" kern="1200" baseline="0" dirty="0" smtClean="0">
                <a:solidFill>
                  <a:schemeClr val="tx1"/>
                </a:solidFill>
                <a:latin typeface="+mn-lt"/>
                <a:ea typeface="+mn-ea"/>
                <a:cs typeface="+mn-cs"/>
              </a:rPr>
              <a:t>, France </a:t>
            </a:r>
          </a:p>
          <a:p>
            <a:r>
              <a:rPr lang="en-US" sz="1200" b="0" i="0" u="none" strike="noStrike" kern="1200" baseline="0" dirty="0" smtClean="0">
                <a:solidFill>
                  <a:schemeClr val="tx1"/>
                </a:solidFill>
                <a:latin typeface="+mn-lt"/>
                <a:ea typeface="+mn-ea"/>
                <a:cs typeface="+mn-cs"/>
              </a:rPr>
              <a:t>2EcoLab, CNRS, Castanet </a:t>
            </a:r>
            <a:r>
              <a:rPr lang="en-US" sz="1200" b="0" i="0" u="none" strike="noStrike" kern="1200" baseline="0" dirty="0" err="1" smtClean="0">
                <a:solidFill>
                  <a:schemeClr val="tx1"/>
                </a:solidFill>
                <a:latin typeface="+mn-lt"/>
                <a:ea typeface="+mn-ea"/>
                <a:cs typeface="+mn-cs"/>
              </a:rPr>
              <a:t>Tolosan</a:t>
            </a:r>
            <a:r>
              <a:rPr lang="en-US" sz="1200" b="0" i="0" u="none" strike="noStrike" kern="1200" baseline="0" dirty="0" smtClean="0">
                <a:solidFill>
                  <a:schemeClr val="tx1"/>
                </a:solidFill>
                <a:latin typeface="+mn-lt"/>
                <a:ea typeface="+mn-ea"/>
                <a:cs typeface="+mn-cs"/>
              </a:rPr>
              <a:t>, France </a:t>
            </a:r>
          </a:p>
          <a:p>
            <a:r>
              <a:rPr lang="en-US" sz="1200" b="0" i="0" u="none" strike="noStrike" kern="1200" baseline="0" dirty="0" smtClean="0">
                <a:solidFill>
                  <a:schemeClr val="tx1"/>
                </a:solidFill>
                <a:latin typeface="+mn-lt"/>
                <a:ea typeface="+mn-ea"/>
                <a:cs typeface="+mn-cs"/>
              </a:rPr>
              <a:t>3Department of Earth Sciences and Engineering, Imperial College London, London, UK. </a:t>
            </a:r>
          </a:p>
          <a:p>
            <a:r>
              <a:rPr lang="en-US" sz="1200" b="0" i="0" u="none" strike="noStrike" kern="1200" baseline="0" dirty="0" smtClean="0">
                <a:solidFill>
                  <a:schemeClr val="tx1"/>
                </a:solidFill>
                <a:latin typeface="+mn-lt"/>
                <a:ea typeface="+mn-ea"/>
                <a:cs typeface="+mn-cs"/>
              </a:rPr>
              <a:t>4Climate Research Group, The University of Queensland, Brisbane, Australia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François De </a:t>
            </a:r>
            <a:r>
              <a:rPr lang="en-US" sz="1200" b="0" i="0" u="none" strike="noStrike" kern="1200" baseline="0" dirty="0" err="1" smtClean="0">
                <a:solidFill>
                  <a:schemeClr val="tx1"/>
                </a:solidFill>
                <a:latin typeface="+mn-lt"/>
                <a:ea typeface="+mn-ea"/>
                <a:cs typeface="+mn-cs"/>
              </a:rPr>
              <a:t>Vleeschouwer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francois.devleeschouwer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ensat.fr</a:t>
            </a:r>
            <a:r>
              <a:rPr lang="en-US" sz="1200" b="0" i="0" u="none" strike="noStrike" kern="1200" baseline="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4667A13C-A4BA-3348-B2DC-1BAC2DFA8645}" type="slidenum">
              <a:rPr lang="en-US" smtClean="0"/>
              <a:t>32</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DIRTMAP: development of a web-based dust archive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Barbara A. Maher and David T. </a:t>
            </a:r>
            <a:r>
              <a:rPr lang="en-US" sz="1200" b="0" i="0" u="none" strike="noStrike" kern="1200" baseline="0" dirty="0" err="1" smtClean="0">
                <a:solidFill>
                  <a:schemeClr val="tx1"/>
                </a:solidFill>
                <a:latin typeface="+mn-lt"/>
                <a:ea typeface="+mn-ea"/>
                <a:cs typeface="+mn-cs"/>
              </a:rPr>
              <a:t>Leedal</a:t>
            </a:r>
            <a:r>
              <a:rPr lang="en-US" sz="1200" b="0" i="0" u="none" strike="noStrike" kern="1200" baseline="0" dirty="0" smtClean="0">
                <a:solidFill>
                  <a:schemeClr val="tx1"/>
                </a:solidFill>
                <a:latin typeface="+mn-lt"/>
                <a:ea typeface="+mn-ea"/>
                <a:cs typeface="+mn-cs"/>
              </a:rPr>
              <a:t>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Detail from DIRTMAP4 website showing map and querying controls.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Centre for Environmental Magnetism &amp; </a:t>
            </a:r>
            <a:r>
              <a:rPr lang="en-US" sz="1200" b="0" i="0" u="none" strike="noStrike" kern="1200" baseline="0" dirty="0" err="1" smtClean="0">
                <a:solidFill>
                  <a:schemeClr val="tx1"/>
                </a:solidFill>
                <a:latin typeface="+mn-lt"/>
                <a:ea typeface="+mn-ea"/>
                <a:cs typeface="+mn-cs"/>
              </a:rPr>
              <a:t>Palaeomagnetism</a:t>
            </a:r>
            <a:r>
              <a:rPr lang="en-US" sz="1200" b="0" i="0" u="none" strike="noStrike" kern="1200" baseline="0" dirty="0" smtClean="0">
                <a:solidFill>
                  <a:schemeClr val="tx1"/>
                </a:solidFill>
                <a:latin typeface="+mn-lt"/>
                <a:ea typeface="+mn-ea"/>
                <a:cs typeface="+mn-cs"/>
              </a:rPr>
              <a:t>, Lancaster University, UK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Barbara A. Maher: </a:t>
            </a:r>
            <a:r>
              <a:rPr lang="en-US" sz="1200" b="0" i="0" u="none" strike="noStrike" kern="1200" baseline="0" dirty="0" err="1" smtClean="0">
                <a:solidFill>
                  <a:schemeClr val="tx1"/>
                </a:solidFill>
                <a:latin typeface="+mn-lt"/>
                <a:ea typeface="+mn-ea"/>
                <a:cs typeface="+mn-cs"/>
              </a:rPr>
              <a:t>b.maher@lancaster.ac.uk</a:t>
            </a:r>
            <a:r>
              <a:rPr lang="en-US" sz="1200" b="0" i="0" u="none" strike="noStrike" kern="1200" baseline="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4667A13C-A4BA-3348-B2DC-1BAC2DFA8645}" type="slidenum">
              <a:rPr lang="en-US" smtClean="0"/>
              <a:t>33</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Share your geoscience resources in </a:t>
            </a:r>
            <a:r>
              <a:rPr lang="en-US" sz="1200" b="0" i="0" u="none" strike="noStrike" kern="1200" baseline="0" dirty="0" err="1" smtClean="0">
                <a:solidFill>
                  <a:schemeClr val="tx1"/>
                </a:solidFill>
                <a:latin typeface="+mn-lt"/>
                <a:ea typeface="+mn-ea"/>
                <a:cs typeface="+mn-cs"/>
              </a:rPr>
              <a:t>EarthCube's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Paleogeoscience</a:t>
            </a:r>
            <a:r>
              <a:rPr lang="en-US" sz="1200" b="0" i="0" u="none" strike="noStrike" kern="1200" baseline="0" dirty="0" smtClean="0">
                <a:solidFill>
                  <a:schemeClr val="tx1"/>
                </a:solidFill>
                <a:latin typeface="+mn-lt"/>
                <a:ea typeface="+mn-ea"/>
                <a:cs typeface="+mn-cs"/>
              </a:rPr>
              <a:t> Catalog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David Anderson, K. </a:t>
            </a:r>
            <a:r>
              <a:rPr lang="en-US" sz="1200" b="0" i="0" u="none" strike="noStrike" kern="1200" baseline="0" dirty="0" err="1" smtClean="0">
                <a:solidFill>
                  <a:schemeClr val="tx1"/>
                </a:solidFill>
                <a:latin typeface="+mn-lt"/>
                <a:ea typeface="+mn-ea"/>
                <a:cs typeface="+mn-cs"/>
              </a:rPr>
              <a:t>Horlick</a:t>
            </a:r>
            <a:r>
              <a:rPr lang="en-US" sz="1200" b="0" i="0" u="none" strike="noStrike" kern="1200" baseline="0" dirty="0" smtClean="0">
                <a:solidFill>
                  <a:schemeClr val="tx1"/>
                </a:solidFill>
                <a:latin typeface="+mn-lt"/>
                <a:ea typeface="+mn-ea"/>
                <a:cs typeface="+mn-cs"/>
              </a:rPr>
              <a:t> and R. Lingo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World Data Center for Paleoclimatology, NOAA's National Climatic Data Center, Boulder, USA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err="1" smtClean="0">
                <a:solidFill>
                  <a:schemeClr val="tx1"/>
                </a:solidFill>
                <a:latin typeface="+mn-lt"/>
                <a:ea typeface="+mn-ea"/>
                <a:cs typeface="+mn-cs"/>
              </a:rPr>
              <a:t>Kaleb</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Horlick</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kaleb.horlick@noaa.gov</a:t>
            </a:r>
            <a:r>
              <a:rPr lang="en-US" sz="1200" b="0" i="0" u="none" strike="noStrike" kern="1200" baseline="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4667A13C-A4BA-3348-B2DC-1BAC2DFA8645}" type="slidenum">
              <a:rPr lang="en-US" smtClean="0"/>
              <a:t>34</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Carbon in Peat on </a:t>
            </a:r>
            <a:r>
              <a:rPr lang="en-US" sz="1200" b="0" i="0" u="none" strike="noStrike" kern="1200" baseline="0" dirty="0" err="1" smtClean="0">
                <a:solidFill>
                  <a:schemeClr val="tx1"/>
                </a:solidFill>
                <a:latin typeface="+mn-lt"/>
                <a:ea typeface="+mn-ea"/>
                <a:cs typeface="+mn-cs"/>
              </a:rPr>
              <a:t>EArth</a:t>
            </a:r>
            <a:r>
              <a:rPr lang="en-US" sz="1200" b="0" i="0" u="none" strike="noStrike" kern="1200" baseline="0" dirty="0" smtClean="0">
                <a:solidFill>
                  <a:schemeClr val="tx1"/>
                </a:solidFill>
                <a:latin typeface="+mn-lt"/>
                <a:ea typeface="+mn-ea"/>
                <a:cs typeface="+mn-cs"/>
              </a:rPr>
              <a:t> through Time (C-PEAT)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Zicheng</a:t>
            </a:r>
            <a:r>
              <a:rPr lang="en-US" sz="1200" b="0" i="0" u="none" strike="noStrike" kern="1200" baseline="0" dirty="0" smtClean="0">
                <a:solidFill>
                  <a:schemeClr val="tx1"/>
                </a:solidFill>
                <a:latin typeface="+mn-lt"/>
                <a:ea typeface="+mn-ea"/>
                <a:cs typeface="+mn-cs"/>
              </a:rPr>
              <a:t> Yu1, D. Charman2, D.W. Beilman3, V. Brovkin4 and D.J. Large5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Peat-accumulating systems in Antarctica. Two waterlogged “peatlands” (center left) and aerobic moss </a:t>
            </a:r>
            <a:r>
              <a:rPr lang="en-US" sz="1200" b="0" i="0" u="none" strike="noStrike" kern="1200" baseline="0" dirty="0" err="1" smtClean="0">
                <a:solidFill>
                  <a:schemeClr val="tx1"/>
                </a:solidFill>
                <a:latin typeface="+mn-lt"/>
                <a:ea typeface="+mn-ea"/>
                <a:cs typeface="+mn-cs"/>
              </a:rPr>
              <a:t>peatbanks</a:t>
            </a:r>
            <a:r>
              <a:rPr lang="en-US" sz="1200" b="0" i="0" u="none" strike="noStrike" kern="1200" baseline="0" dirty="0" smtClean="0">
                <a:solidFill>
                  <a:schemeClr val="tx1"/>
                </a:solidFill>
                <a:latin typeface="+mn-lt"/>
                <a:ea typeface="+mn-ea"/>
                <a:cs typeface="+mn-cs"/>
              </a:rPr>
              <a:t> (foreground) at Rasmussen Hut on mainland Antarctic Peninsula around 65°S (photo by </a:t>
            </a:r>
            <a:r>
              <a:rPr lang="en-US" sz="1200" b="0" i="0" u="none" strike="noStrike" kern="1200" baseline="0" dirty="0" err="1" smtClean="0">
                <a:solidFill>
                  <a:schemeClr val="tx1"/>
                </a:solidFill>
                <a:latin typeface="+mn-lt"/>
                <a:ea typeface="+mn-ea"/>
                <a:cs typeface="+mn-cs"/>
              </a:rPr>
              <a:t>Zicheng</a:t>
            </a:r>
            <a:r>
              <a:rPr lang="en-US" sz="1200" b="0" i="0" u="none" strike="noStrike" kern="1200" baseline="0" dirty="0" smtClean="0">
                <a:solidFill>
                  <a:schemeClr val="tx1"/>
                </a:solidFill>
                <a:latin typeface="+mn-lt"/>
                <a:ea typeface="+mn-ea"/>
                <a:cs typeface="+mn-cs"/>
              </a:rPr>
              <a:t> Yu, February 2014).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1Department of Earth and Environmental Sciences, Lehigh University, Bethlehem, USA </a:t>
            </a:r>
          </a:p>
          <a:p>
            <a:r>
              <a:rPr lang="en-US" sz="1200" b="0" i="0" u="none" strike="noStrike" kern="1200" baseline="0" dirty="0" smtClean="0">
                <a:solidFill>
                  <a:schemeClr val="tx1"/>
                </a:solidFill>
                <a:latin typeface="+mn-lt"/>
                <a:ea typeface="+mn-ea"/>
                <a:cs typeface="+mn-cs"/>
              </a:rPr>
              <a:t>2School of Geography, University of Exeter, UK </a:t>
            </a:r>
          </a:p>
          <a:p>
            <a:r>
              <a:rPr lang="en-US" sz="1200" b="0" i="0" u="none" strike="noStrike" kern="1200" baseline="0" dirty="0" smtClean="0">
                <a:solidFill>
                  <a:schemeClr val="tx1"/>
                </a:solidFill>
                <a:latin typeface="+mn-lt"/>
                <a:ea typeface="+mn-ea"/>
                <a:cs typeface="+mn-cs"/>
              </a:rPr>
              <a:t>3Department of Geography, University of Hawaii at </a:t>
            </a:r>
            <a:r>
              <a:rPr lang="en-US" sz="1200" b="0" i="0" u="none" strike="noStrike" kern="1200" baseline="0" dirty="0" err="1" smtClean="0">
                <a:solidFill>
                  <a:schemeClr val="tx1"/>
                </a:solidFill>
                <a:latin typeface="+mn-lt"/>
                <a:ea typeface="+mn-ea"/>
                <a:cs typeface="+mn-cs"/>
              </a:rPr>
              <a:t>Manoa</a:t>
            </a:r>
            <a:r>
              <a:rPr lang="en-US" sz="1200" b="0" i="0" u="none" strike="noStrike" kern="1200" baseline="0" dirty="0" smtClean="0">
                <a:solidFill>
                  <a:schemeClr val="tx1"/>
                </a:solidFill>
                <a:latin typeface="+mn-lt"/>
                <a:ea typeface="+mn-ea"/>
                <a:cs typeface="+mn-cs"/>
              </a:rPr>
              <a:t>, Honolulu, USA </a:t>
            </a:r>
          </a:p>
          <a:p>
            <a:r>
              <a:rPr lang="en-US" sz="1200" b="0" i="0" u="none" strike="noStrike" kern="1200" baseline="0" dirty="0" smtClean="0">
                <a:solidFill>
                  <a:schemeClr val="tx1"/>
                </a:solidFill>
                <a:latin typeface="+mn-lt"/>
                <a:ea typeface="+mn-ea"/>
                <a:cs typeface="+mn-cs"/>
              </a:rPr>
              <a:t>4Max Planck Institute for Meteorology, Hamburg, Germany </a:t>
            </a:r>
          </a:p>
          <a:p>
            <a:r>
              <a:rPr lang="en-US" sz="1200" b="0" i="0" u="none" strike="noStrike" kern="1200" baseline="0" dirty="0" smtClean="0">
                <a:solidFill>
                  <a:schemeClr val="tx1"/>
                </a:solidFill>
                <a:latin typeface="+mn-lt"/>
                <a:ea typeface="+mn-ea"/>
                <a:cs typeface="+mn-cs"/>
              </a:rPr>
              <a:t>5Department of Chemical and Environmental Engineering, University of Nottingham, UK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err="1" smtClean="0">
                <a:solidFill>
                  <a:schemeClr val="tx1"/>
                </a:solidFill>
                <a:latin typeface="+mn-lt"/>
                <a:ea typeface="+mn-ea"/>
                <a:cs typeface="+mn-cs"/>
              </a:rPr>
              <a:t>Zicheng</a:t>
            </a:r>
            <a:r>
              <a:rPr lang="en-US" sz="1200" b="0" i="0" u="none" strike="noStrike" kern="1200" baseline="0" dirty="0" smtClean="0">
                <a:solidFill>
                  <a:schemeClr val="tx1"/>
                </a:solidFill>
                <a:latin typeface="+mn-lt"/>
                <a:ea typeface="+mn-ea"/>
                <a:cs typeface="+mn-cs"/>
              </a:rPr>
              <a:t> Yu: ziy2@lehigh.edu </a:t>
            </a:r>
          </a:p>
        </p:txBody>
      </p:sp>
      <p:sp>
        <p:nvSpPr>
          <p:cNvPr id="4" name="Slide Number Placeholder 3"/>
          <p:cNvSpPr>
            <a:spLocks noGrp="1"/>
          </p:cNvSpPr>
          <p:nvPr>
            <p:ph type="sldNum" sz="quarter" idx="10"/>
          </p:nvPr>
        </p:nvSpPr>
        <p:spPr/>
        <p:txBody>
          <a:bodyPr/>
          <a:lstStyle/>
          <a:p>
            <a:fld id="{4667A13C-A4BA-3348-B2DC-1BAC2DFA8645}" type="slidenum">
              <a:rPr lang="en-US" smtClean="0"/>
              <a:t>35</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quest for temperature and hydroclimate records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Anne Hormes1 and </a:t>
            </a:r>
            <a:r>
              <a:rPr lang="en-US" sz="1200" b="0" i="0" u="none" strike="noStrike" kern="1200" baseline="0" dirty="0" err="1" smtClean="0">
                <a:solidFill>
                  <a:schemeClr val="tx1"/>
                </a:solidFill>
                <a:latin typeface="+mn-lt"/>
                <a:ea typeface="+mn-ea"/>
                <a:cs typeface="+mn-cs"/>
              </a:rPr>
              <a:t>Jostein</a:t>
            </a:r>
            <a:r>
              <a:rPr lang="en-US" sz="1200" b="0" i="0" u="none" strike="noStrike" kern="1200" baseline="0" dirty="0" smtClean="0">
                <a:solidFill>
                  <a:schemeClr val="tx1"/>
                </a:solidFill>
                <a:latin typeface="+mn-lt"/>
                <a:ea typeface="+mn-ea"/>
                <a:cs typeface="+mn-cs"/>
              </a:rPr>
              <a:t> Bakke2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Map of the Arctic showing the location and type of temperature proxy records in the PAGES Arctic2k database. Modified from McKay and Kaufman (2014).</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1Department of Earth Sciences, University of Gothenburg, Sweden </a:t>
            </a:r>
          </a:p>
          <a:p>
            <a:r>
              <a:rPr lang="en-US" sz="1200" b="0" i="0" u="none" strike="noStrike" kern="1200" baseline="0" dirty="0" smtClean="0">
                <a:solidFill>
                  <a:schemeClr val="tx1"/>
                </a:solidFill>
                <a:latin typeface="+mn-lt"/>
                <a:ea typeface="+mn-ea"/>
                <a:cs typeface="+mn-cs"/>
              </a:rPr>
              <a:t>2Department of Earth Science and </a:t>
            </a:r>
            <a:r>
              <a:rPr lang="en-US" sz="1200" b="0" i="0" u="none" strike="noStrike" kern="1200" baseline="0" dirty="0" err="1" smtClean="0">
                <a:solidFill>
                  <a:schemeClr val="tx1"/>
                </a:solidFill>
                <a:latin typeface="+mn-lt"/>
                <a:ea typeface="+mn-ea"/>
                <a:cs typeface="+mn-cs"/>
              </a:rPr>
              <a:t>Bjerknes</a:t>
            </a:r>
            <a:r>
              <a:rPr lang="en-US" sz="1200" b="0" i="0" u="none" strike="noStrike" kern="1200" baseline="0" dirty="0" smtClean="0">
                <a:solidFill>
                  <a:schemeClr val="tx1"/>
                </a:solidFill>
                <a:latin typeface="+mn-lt"/>
                <a:ea typeface="+mn-ea"/>
                <a:cs typeface="+mn-cs"/>
              </a:rPr>
              <a:t> Centre for Climate Research, University of Bergen, Norway</a:t>
            </a:r>
          </a:p>
          <a:p>
            <a:r>
              <a:rPr lang="en-US" sz="1200" b="0" i="0" u="none" strike="noStrike" kern="1200" baseline="0" dirty="0" smtClean="0">
                <a:solidFill>
                  <a:schemeClr val="tx1"/>
                </a:solidFill>
                <a:latin typeface="+mn-lt"/>
                <a:ea typeface="+mn-ea"/>
                <a:cs typeface="+mn-cs"/>
              </a:rPr>
              <a:t> </a:t>
            </a: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Anne </a:t>
            </a:r>
            <a:r>
              <a:rPr lang="en-US" sz="1200" b="0" i="0" u="none" strike="noStrike" kern="1200" baseline="0" dirty="0" err="1" smtClean="0">
                <a:solidFill>
                  <a:schemeClr val="tx1"/>
                </a:solidFill>
                <a:latin typeface="+mn-lt"/>
                <a:ea typeface="+mn-ea"/>
                <a:cs typeface="+mn-cs"/>
              </a:rPr>
              <a:t>Hormes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anne.hormes@gvc.gu.se</a:t>
            </a:r>
            <a:r>
              <a:rPr lang="en-US" sz="1200" b="0" i="0" u="none" strike="noStrike" kern="1200" baseline="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4667A13C-A4BA-3348-B2DC-1BAC2DFA8645}" type="slidenum">
              <a:rPr lang="en-US" smtClean="0"/>
              <a:t>36</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Millennial-scale climate variability in the American tropics and subtropics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Dunia</a:t>
            </a:r>
            <a:r>
              <a:rPr lang="en-US" sz="1200" b="0" i="0" u="none" strike="noStrike" kern="1200" baseline="0" dirty="0" smtClean="0">
                <a:solidFill>
                  <a:schemeClr val="tx1"/>
                </a:solidFill>
                <a:latin typeface="+mn-lt"/>
                <a:ea typeface="+mn-ea"/>
                <a:cs typeface="+mn-cs"/>
              </a:rPr>
              <a:t> H. Urrego1,2, J.P. Bernal3, C.M. Chiessi4, F.W. Cruz5, M.F. Sanchez-Goñi2, M. Power6, H. Hooghiemstra7 and LaACERparticipants8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Sampling sites and schematic representation of a Heinrich event. White spots depict iceberg discharge in the </a:t>
            </a:r>
            <a:r>
              <a:rPr lang="en-US" sz="1200" b="0" i="0" u="none" strike="noStrike" kern="1200" baseline="0" dirty="0" err="1" smtClean="0">
                <a:solidFill>
                  <a:schemeClr val="tx1"/>
                </a:solidFill>
                <a:latin typeface="+mn-lt"/>
                <a:ea typeface="+mn-ea"/>
                <a:cs typeface="+mn-cs"/>
              </a:rPr>
              <a:t>Ruddiman</a:t>
            </a:r>
            <a:r>
              <a:rPr lang="en-US" sz="1200" b="0" i="0" u="none" strike="noStrike" kern="1200" baseline="0" dirty="0" smtClean="0">
                <a:solidFill>
                  <a:schemeClr val="tx1"/>
                </a:solidFill>
                <a:latin typeface="+mn-lt"/>
                <a:ea typeface="+mn-ea"/>
                <a:cs typeface="+mn-cs"/>
              </a:rPr>
              <a:t> belt (</a:t>
            </a:r>
            <a:r>
              <a:rPr lang="en-US" sz="1200" b="0" i="0" u="none" strike="noStrike" kern="1200" baseline="0" dirty="0" err="1" smtClean="0">
                <a:solidFill>
                  <a:schemeClr val="tx1"/>
                </a:solidFill>
                <a:latin typeface="+mn-lt"/>
                <a:ea typeface="+mn-ea"/>
                <a:cs typeface="+mn-cs"/>
              </a:rPr>
              <a:t>Ruddiman</a:t>
            </a:r>
            <a:r>
              <a:rPr lang="en-US" sz="1200" b="0" i="0" u="none" strike="noStrike" kern="1200" baseline="0" dirty="0" smtClean="0">
                <a:solidFill>
                  <a:schemeClr val="tx1"/>
                </a:solidFill>
                <a:latin typeface="+mn-lt"/>
                <a:ea typeface="+mn-ea"/>
                <a:cs typeface="+mn-cs"/>
              </a:rPr>
              <a:t> 2001). Gray areas represent the boreal-winter configuration of the ITCZ and the SASM based on average January rainfall measured between 1998-2009 (NASA TRMM). Locations of records mentioned in the text are numbered as follows: </a:t>
            </a:r>
            <a:r>
              <a:rPr lang="en-US" sz="1200" b="1" i="0" u="none" strike="noStrike" kern="1200" baseline="0" dirty="0" smtClean="0">
                <a:solidFill>
                  <a:schemeClr val="tx1"/>
                </a:solidFill>
                <a:latin typeface="+mn-lt"/>
                <a:ea typeface="+mn-ea"/>
                <a:cs typeface="+mn-cs"/>
              </a:rPr>
              <a:t>1. </a:t>
            </a:r>
            <a:r>
              <a:rPr lang="en-US" sz="1200" b="0" i="0" u="none" strike="noStrike" kern="1200" baseline="0" dirty="0" err="1" smtClean="0">
                <a:solidFill>
                  <a:schemeClr val="tx1"/>
                </a:solidFill>
                <a:latin typeface="+mn-lt"/>
                <a:ea typeface="+mn-ea"/>
                <a:cs typeface="+mn-cs"/>
              </a:rPr>
              <a:t>Peten</a:t>
            </a:r>
            <a:r>
              <a:rPr lang="en-US" sz="1200" b="0" i="0" u="none" strike="noStrike" kern="1200" baseline="0" dirty="0" smtClean="0">
                <a:solidFill>
                  <a:schemeClr val="tx1"/>
                </a:solidFill>
                <a:latin typeface="+mn-lt"/>
                <a:ea typeface="+mn-ea"/>
                <a:cs typeface="+mn-cs"/>
              </a:rPr>
              <a:t>-Itza (Correa-</a:t>
            </a:r>
            <a:r>
              <a:rPr lang="en-US" sz="1200" b="0" i="0" u="none" strike="noStrike" kern="1200" baseline="0" dirty="0" err="1" smtClean="0">
                <a:solidFill>
                  <a:schemeClr val="tx1"/>
                </a:solidFill>
                <a:latin typeface="+mn-lt"/>
                <a:ea typeface="+mn-ea"/>
                <a:cs typeface="+mn-cs"/>
              </a:rPr>
              <a:t>Metrio</a:t>
            </a:r>
            <a:r>
              <a:rPr lang="en-US" sz="1200" b="0" i="0" u="none" strike="noStrike" kern="1200" baseline="0" dirty="0" smtClean="0">
                <a:solidFill>
                  <a:schemeClr val="tx1"/>
                </a:solidFill>
                <a:latin typeface="+mn-lt"/>
                <a:ea typeface="+mn-ea"/>
                <a:cs typeface="+mn-cs"/>
              </a:rPr>
              <a:t> et al. 2012; Escobar et al. 2012), </a:t>
            </a:r>
            <a:r>
              <a:rPr lang="en-US" sz="1200" b="1" i="0" u="none" strike="noStrike" kern="1200" baseline="0" dirty="0" smtClean="0">
                <a:solidFill>
                  <a:schemeClr val="tx1"/>
                </a:solidFill>
                <a:latin typeface="+mn-lt"/>
                <a:ea typeface="+mn-ea"/>
                <a:cs typeface="+mn-cs"/>
              </a:rPr>
              <a:t>2. </a:t>
            </a:r>
            <a:r>
              <a:rPr lang="en-US" sz="1200" b="0" i="0" u="none" strike="noStrike" kern="1200" baseline="0" dirty="0" err="1" smtClean="0">
                <a:solidFill>
                  <a:schemeClr val="tx1"/>
                </a:solidFill>
                <a:latin typeface="+mn-lt"/>
                <a:ea typeface="+mn-ea"/>
                <a:cs typeface="+mn-cs"/>
              </a:rPr>
              <a:t>Fúquene</a:t>
            </a:r>
            <a:r>
              <a:rPr lang="en-US" sz="1200" b="0" i="0" u="none" strike="noStrike" kern="1200" baseline="0" dirty="0" smtClean="0">
                <a:solidFill>
                  <a:schemeClr val="tx1"/>
                </a:solidFill>
                <a:latin typeface="+mn-lt"/>
                <a:ea typeface="+mn-ea"/>
                <a:cs typeface="+mn-cs"/>
              </a:rPr>
              <a:t> (Bogotá et al. 2011; Groot et al. 2011; </a:t>
            </a:r>
            <a:r>
              <a:rPr lang="en-US" sz="1200" b="0" i="0" u="none" strike="noStrike" kern="1200" baseline="0" dirty="0" err="1" smtClean="0">
                <a:solidFill>
                  <a:schemeClr val="tx1"/>
                </a:solidFill>
                <a:latin typeface="+mn-lt"/>
                <a:ea typeface="+mn-ea"/>
                <a:cs typeface="+mn-cs"/>
              </a:rPr>
              <a:t>Hooghiemstra</a:t>
            </a:r>
            <a:r>
              <a:rPr lang="en-US" sz="1200" b="0" i="0" u="none" strike="noStrike" kern="1200" baseline="0" dirty="0" smtClean="0">
                <a:solidFill>
                  <a:schemeClr val="tx1"/>
                </a:solidFill>
                <a:latin typeface="+mn-lt"/>
                <a:ea typeface="+mn-ea"/>
                <a:cs typeface="+mn-cs"/>
              </a:rPr>
              <a:t> 1984), </a:t>
            </a:r>
            <a:r>
              <a:rPr lang="en-US" sz="1200" b="1" i="0" u="none" strike="noStrike" kern="1200" baseline="0" dirty="0" smtClean="0">
                <a:solidFill>
                  <a:schemeClr val="tx1"/>
                </a:solidFill>
                <a:latin typeface="+mn-lt"/>
                <a:ea typeface="+mn-ea"/>
                <a:cs typeface="+mn-cs"/>
              </a:rPr>
              <a:t>3. </a:t>
            </a:r>
            <a:r>
              <a:rPr lang="en-US" sz="1200" b="0" i="0" u="none" strike="noStrike" kern="1200" baseline="0" dirty="0" err="1" smtClean="0">
                <a:solidFill>
                  <a:schemeClr val="tx1"/>
                </a:solidFill>
                <a:latin typeface="+mn-lt"/>
                <a:ea typeface="+mn-ea"/>
                <a:cs typeface="+mn-cs"/>
              </a:rPr>
              <a:t>Cariaco</a:t>
            </a:r>
            <a:r>
              <a:rPr lang="en-US" sz="1200" b="0" i="0" u="none" strike="noStrike" kern="1200" baseline="0" dirty="0" smtClean="0">
                <a:solidFill>
                  <a:schemeClr val="tx1"/>
                </a:solidFill>
                <a:latin typeface="+mn-lt"/>
                <a:ea typeface="+mn-ea"/>
                <a:cs typeface="+mn-cs"/>
              </a:rPr>
              <a:t> (González and </a:t>
            </a:r>
            <a:r>
              <a:rPr lang="en-US" sz="1200" b="0" i="0" u="none" strike="noStrike" kern="1200" baseline="0" dirty="0" err="1" smtClean="0">
                <a:solidFill>
                  <a:schemeClr val="tx1"/>
                </a:solidFill>
                <a:latin typeface="+mn-lt"/>
                <a:ea typeface="+mn-ea"/>
                <a:cs typeface="+mn-cs"/>
              </a:rPr>
              <a:t>Dupont</a:t>
            </a:r>
            <a:r>
              <a:rPr lang="en-US" sz="1200" b="0" i="0" u="none" strike="noStrike" kern="1200" baseline="0" dirty="0" smtClean="0">
                <a:solidFill>
                  <a:schemeClr val="tx1"/>
                </a:solidFill>
                <a:latin typeface="+mn-lt"/>
                <a:ea typeface="+mn-ea"/>
                <a:cs typeface="+mn-cs"/>
              </a:rPr>
              <a:t> 2009; Peterson et al. 2000), </a:t>
            </a:r>
            <a:r>
              <a:rPr lang="en-US" sz="1200" b="1" i="0" u="none" strike="noStrike" kern="1200" baseline="0" dirty="0" smtClean="0">
                <a:solidFill>
                  <a:schemeClr val="tx1"/>
                </a:solidFill>
                <a:latin typeface="+mn-lt"/>
                <a:ea typeface="+mn-ea"/>
                <a:cs typeface="+mn-cs"/>
              </a:rPr>
              <a:t>4. </a:t>
            </a:r>
            <a:r>
              <a:rPr lang="en-US" sz="1200" b="0" i="0" u="none" strike="noStrike" kern="1200" baseline="0" dirty="0" smtClean="0">
                <a:solidFill>
                  <a:schemeClr val="tx1"/>
                </a:solidFill>
                <a:latin typeface="+mn-lt"/>
                <a:ea typeface="+mn-ea"/>
                <a:cs typeface="+mn-cs"/>
              </a:rPr>
              <a:t>M772-059 (</a:t>
            </a:r>
            <a:r>
              <a:rPr lang="en-US" sz="1200" b="0" i="0" u="none" strike="noStrike" kern="1200" baseline="0" dirty="0" err="1" smtClean="0">
                <a:solidFill>
                  <a:schemeClr val="tx1"/>
                </a:solidFill>
                <a:latin typeface="+mn-lt"/>
                <a:ea typeface="+mn-ea"/>
                <a:cs typeface="+mn-cs"/>
              </a:rPr>
              <a:t>Mollier</a:t>
            </a:r>
            <a:r>
              <a:rPr lang="en-US" sz="1200" b="0" i="0" u="none" strike="noStrike" kern="1200" baseline="0" dirty="0" smtClean="0">
                <a:solidFill>
                  <a:schemeClr val="tx1"/>
                </a:solidFill>
                <a:latin typeface="+mn-lt"/>
                <a:ea typeface="+mn-ea"/>
                <a:cs typeface="+mn-cs"/>
              </a:rPr>
              <a:t>-Vogel et al. 2013), </a:t>
            </a:r>
            <a:r>
              <a:rPr lang="en-US" sz="1200" b="1" i="0" u="none" strike="noStrike" kern="1200" baseline="0" dirty="0" smtClean="0">
                <a:solidFill>
                  <a:schemeClr val="tx1"/>
                </a:solidFill>
                <a:latin typeface="+mn-lt"/>
                <a:ea typeface="+mn-ea"/>
                <a:cs typeface="+mn-cs"/>
              </a:rPr>
              <a:t>5. </a:t>
            </a:r>
            <a:r>
              <a:rPr lang="en-US" sz="1200" b="0" i="0" u="none" strike="noStrike" kern="1200" baseline="0" dirty="0" err="1" smtClean="0">
                <a:solidFill>
                  <a:schemeClr val="tx1"/>
                </a:solidFill>
                <a:latin typeface="+mn-lt"/>
                <a:ea typeface="+mn-ea"/>
                <a:cs typeface="+mn-cs"/>
              </a:rPr>
              <a:t>Junin</a:t>
            </a:r>
            <a:r>
              <a:rPr lang="en-US" sz="1200" b="0" i="0" u="none" strike="noStrike" kern="1200" baseline="0" dirty="0" smtClean="0">
                <a:solidFill>
                  <a:schemeClr val="tx1"/>
                </a:solidFill>
                <a:latin typeface="+mn-lt"/>
                <a:ea typeface="+mn-ea"/>
                <a:cs typeface="+mn-cs"/>
              </a:rPr>
              <a:t> (Hansen et al. 1994), </a:t>
            </a:r>
            <a:r>
              <a:rPr lang="en-US" sz="1200" b="1" i="0" u="none" strike="noStrike" kern="1200" baseline="0" dirty="0" smtClean="0">
                <a:solidFill>
                  <a:schemeClr val="tx1"/>
                </a:solidFill>
                <a:latin typeface="+mn-lt"/>
                <a:ea typeface="+mn-ea"/>
                <a:cs typeface="+mn-cs"/>
              </a:rPr>
              <a:t>6. </a:t>
            </a:r>
            <a:r>
              <a:rPr lang="en-US" sz="1200" b="0" i="0" u="none" strike="noStrike" kern="1200" baseline="0" dirty="0" smtClean="0">
                <a:solidFill>
                  <a:schemeClr val="tx1"/>
                </a:solidFill>
                <a:latin typeface="+mn-lt"/>
                <a:ea typeface="+mn-ea"/>
                <a:cs typeface="+mn-cs"/>
              </a:rPr>
              <a:t>Titicaca (Baker et al. 2001; Fritz et al. 2010; </a:t>
            </a:r>
            <a:r>
              <a:rPr lang="en-US" sz="1200" b="0" i="0" u="none" strike="noStrike" kern="1200" baseline="0" dirty="0" err="1" smtClean="0">
                <a:solidFill>
                  <a:schemeClr val="tx1"/>
                </a:solidFill>
                <a:latin typeface="+mn-lt"/>
                <a:ea typeface="+mn-ea"/>
                <a:cs typeface="+mn-cs"/>
              </a:rPr>
              <a:t>Paduano</a:t>
            </a:r>
            <a:r>
              <a:rPr lang="en-US" sz="1200" b="0" i="0" u="none" strike="noStrike" kern="1200" baseline="0" dirty="0" smtClean="0">
                <a:solidFill>
                  <a:schemeClr val="tx1"/>
                </a:solidFill>
                <a:latin typeface="+mn-lt"/>
                <a:ea typeface="+mn-ea"/>
                <a:cs typeface="+mn-cs"/>
              </a:rPr>
              <a:t> et al. 2003), </a:t>
            </a:r>
            <a:r>
              <a:rPr lang="en-US" sz="1200" b="1" i="0" u="none" strike="noStrike" kern="1200" baseline="0" dirty="0" smtClean="0">
                <a:solidFill>
                  <a:schemeClr val="tx1"/>
                </a:solidFill>
                <a:latin typeface="+mn-lt"/>
                <a:ea typeface="+mn-ea"/>
                <a:cs typeface="+mn-cs"/>
              </a:rPr>
              <a:t>7. </a:t>
            </a:r>
            <a:r>
              <a:rPr lang="en-US" sz="1200" b="0" i="0" u="none" strike="noStrike" kern="1200" baseline="0" dirty="0" smtClean="0">
                <a:solidFill>
                  <a:schemeClr val="tx1"/>
                </a:solidFill>
                <a:latin typeface="+mn-lt"/>
                <a:ea typeface="+mn-ea"/>
                <a:cs typeface="+mn-cs"/>
              </a:rPr>
              <a:t>Consuelo (</a:t>
            </a:r>
            <a:r>
              <a:rPr lang="en-US" sz="1200" b="0" i="0" u="none" strike="noStrike" kern="1200" baseline="0" dirty="0" err="1" smtClean="0">
                <a:solidFill>
                  <a:schemeClr val="tx1"/>
                </a:solidFill>
                <a:latin typeface="+mn-lt"/>
                <a:ea typeface="+mn-ea"/>
                <a:cs typeface="+mn-cs"/>
              </a:rPr>
              <a:t>Urrego</a:t>
            </a:r>
            <a:r>
              <a:rPr lang="en-US" sz="1200" b="0" i="0" u="none" strike="noStrike" kern="1200" baseline="0" dirty="0" smtClean="0">
                <a:solidFill>
                  <a:schemeClr val="tx1"/>
                </a:solidFill>
                <a:latin typeface="+mn-lt"/>
                <a:ea typeface="+mn-ea"/>
                <a:cs typeface="+mn-cs"/>
              </a:rPr>
              <a:t> et al. 2010), </a:t>
            </a:r>
            <a:r>
              <a:rPr lang="en-US" sz="1200" b="1" i="0" u="none" strike="noStrike" kern="1200" baseline="0" dirty="0" smtClean="0">
                <a:solidFill>
                  <a:schemeClr val="tx1"/>
                </a:solidFill>
                <a:latin typeface="+mn-lt"/>
                <a:ea typeface="+mn-ea"/>
                <a:cs typeface="+mn-cs"/>
              </a:rPr>
              <a:t>8. </a:t>
            </a:r>
            <a:r>
              <a:rPr lang="en-US" sz="1200" b="0" i="0" u="none" strike="noStrike" kern="1200" baseline="0" dirty="0" smtClean="0">
                <a:solidFill>
                  <a:schemeClr val="tx1"/>
                </a:solidFill>
                <a:latin typeface="+mn-lt"/>
                <a:ea typeface="+mn-ea"/>
                <a:cs typeface="+mn-cs"/>
              </a:rPr>
              <a:t>La </a:t>
            </a:r>
            <a:r>
              <a:rPr lang="en-US" sz="1200" b="0" i="0" u="none" strike="noStrike" kern="1200" baseline="0" dirty="0" err="1" smtClean="0">
                <a:solidFill>
                  <a:schemeClr val="tx1"/>
                </a:solidFill>
                <a:latin typeface="+mn-lt"/>
                <a:ea typeface="+mn-ea"/>
                <a:cs typeface="+mn-cs"/>
              </a:rPr>
              <a:t>Gaiba</a:t>
            </a:r>
            <a:r>
              <a:rPr lang="en-US" sz="1200" b="0" i="0" u="none" strike="noStrike" kern="1200" baseline="0" dirty="0" smtClean="0">
                <a:solidFill>
                  <a:schemeClr val="tx1"/>
                </a:solidFill>
                <a:latin typeface="+mn-lt"/>
                <a:ea typeface="+mn-ea"/>
                <a:cs typeface="+mn-cs"/>
              </a:rPr>
              <a:t> (Whitney et al. 2011), </a:t>
            </a:r>
            <a:r>
              <a:rPr lang="en-US" sz="1200" b="1" i="0" u="none" strike="noStrike" kern="1200" baseline="0" dirty="0" smtClean="0">
                <a:solidFill>
                  <a:schemeClr val="tx1"/>
                </a:solidFill>
                <a:latin typeface="+mn-lt"/>
                <a:ea typeface="+mn-ea"/>
                <a:cs typeface="+mn-cs"/>
              </a:rPr>
              <a:t>9. </a:t>
            </a:r>
            <a:r>
              <a:rPr lang="en-US" sz="1200" b="0" i="0" u="none" strike="noStrike" kern="1200" baseline="0" dirty="0" err="1" smtClean="0">
                <a:solidFill>
                  <a:schemeClr val="tx1"/>
                </a:solidFill>
                <a:latin typeface="+mn-lt"/>
                <a:ea typeface="+mn-ea"/>
                <a:cs typeface="+mn-cs"/>
              </a:rPr>
              <a:t>Lapa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Sem</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Fim</a:t>
            </a:r>
            <a:r>
              <a:rPr lang="en-US" sz="1200" b="0" i="0" u="none" strike="noStrike" kern="1200" baseline="0" dirty="0" smtClean="0">
                <a:solidFill>
                  <a:schemeClr val="tx1"/>
                </a:solidFill>
                <a:latin typeface="+mn-lt"/>
                <a:ea typeface="+mn-ea"/>
                <a:cs typeface="+mn-cs"/>
              </a:rPr>
              <a:t>, and </a:t>
            </a:r>
            <a:r>
              <a:rPr lang="en-US" sz="1200" b="1" i="0" u="none" strike="noStrike" kern="1200" baseline="0" dirty="0" smtClean="0">
                <a:solidFill>
                  <a:schemeClr val="tx1"/>
                </a:solidFill>
                <a:latin typeface="+mn-lt"/>
                <a:ea typeface="+mn-ea"/>
                <a:cs typeface="+mn-cs"/>
              </a:rPr>
              <a:t>10. </a:t>
            </a:r>
            <a:r>
              <a:rPr lang="en-US" sz="1200" b="0" i="0" u="none" strike="noStrike" kern="1200" baseline="0" dirty="0" err="1" smtClean="0">
                <a:solidFill>
                  <a:schemeClr val="tx1"/>
                </a:solidFill>
                <a:latin typeface="+mn-lt"/>
                <a:ea typeface="+mn-ea"/>
                <a:cs typeface="+mn-cs"/>
              </a:rPr>
              <a:t>Paixão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Strikis</a:t>
            </a:r>
            <a:r>
              <a:rPr lang="en-US" sz="1200" b="0" i="0" u="none" strike="noStrike" kern="1200" baseline="0" dirty="0" smtClean="0">
                <a:solidFill>
                  <a:schemeClr val="tx1"/>
                </a:solidFill>
                <a:latin typeface="+mn-lt"/>
                <a:ea typeface="+mn-ea"/>
                <a:cs typeface="+mn-cs"/>
              </a:rPr>
              <a:t> et al., pers. comm.), </a:t>
            </a:r>
            <a:r>
              <a:rPr lang="en-US" sz="1200" b="1" i="0" u="none" strike="noStrike" kern="1200" baseline="0" dirty="0" smtClean="0">
                <a:solidFill>
                  <a:schemeClr val="tx1"/>
                </a:solidFill>
                <a:latin typeface="+mn-lt"/>
                <a:ea typeface="+mn-ea"/>
                <a:cs typeface="+mn-cs"/>
              </a:rPr>
              <a:t>11. </a:t>
            </a:r>
            <a:r>
              <a:rPr lang="en-US" sz="1200" b="0" i="0" u="none" strike="noStrike" kern="1200" baseline="0" dirty="0" err="1" smtClean="0">
                <a:solidFill>
                  <a:schemeClr val="tx1"/>
                </a:solidFill>
                <a:latin typeface="+mn-lt"/>
                <a:ea typeface="+mn-ea"/>
                <a:cs typeface="+mn-cs"/>
              </a:rPr>
              <a:t>Botuverá</a:t>
            </a:r>
            <a:r>
              <a:rPr lang="en-US" sz="1200" b="0" i="0" u="none" strike="noStrike" kern="1200" baseline="0" dirty="0" smtClean="0">
                <a:solidFill>
                  <a:schemeClr val="tx1"/>
                </a:solidFill>
                <a:latin typeface="+mn-lt"/>
                <a:ea typeface="+mn-ea"/>
                <a:cs typeface="+mn-cs"/>
              </a:rPr>
              <a:t> (Cruz et al. 2005), </a:t>
            </a:r>
            <a:r>
              <a:rPr lang="en-US" sz="1200" b="1" i="0" u="none" strike="noStrike" kern="1200" baseline="0" dirty="0" smtClean="0">
                <a:solidFill>
                  <a:schemeClr val="tx1"/>
                </a:solidFill>
                <a:latin typeface="+mn-lt"/>
                <a:ea typeface="+mn-ea"/>
                <a:cs typeface="+mn-cs"/>
              </a:rPr>
              <a:t>12. </a:t>
            </a:r>
            <a:r>
              <a:rPr lang="en-US" sz="1200" b="0" i="0" u="none" strike="noStrike" kern="1200" baseline="0" dirty="0" smtClean="0">
                <a:solidFill>
                  <a:schemeClr val="tx1"/>
                </a:solidFill>
                <a:latin typeface="+mn-lt"/>
                <a:ea typeface="+mn-ea"/>
                <a:cs typeface="+mn-cs"/>
              </a:rPr>
              <a:t>GeoB6211–2 (</a:t>
            </a:r>
            <a:r>
              <a:rPr lang="en-US" sz="1200" b="0" i="0" u="none" strike="noStrike" kern="1200" baseline="0" dirty="0" err="1" smtClean="0">
                <a:solidFill>
                  <a:schemeClr val="tx1"/>
                </a:solidFill>
                <a:latin typeface="+mn-lt"/>
                <a:ea typeface="+mn-ea"/>
                <a:cs typeface="+mn-cs"/>
              </a:rPr>
              <a:t>Chiessi</a:t>
            </a:r>
            <a:r>
              <a:rPr lang="en-US" sz="1200" b="0" i="0" u="none" strike="noStrike" kern="1200" baseline="0" dirty="0" smtClean="0">
                <a:solidFill>
                  <a:schemeClr val="tx1"/>
                </a:solidFill>
                <a:latin typeface="+mn-lt"/>
                <a:ea typeface="+mn-ea"/>
                <a:cs typeface="+mn-cs"/>
              </a:rPr>
              <a:t> et al. 2008, 2009), </a:t>
            </a:r>
            <a:r>
              <a:rPr lang="en-US" sz="1200" b="1" i="0" u="none" strike="noStrike" kern="1200" baseline="0" dirty="0" smtClean="0">
                <a:solidFill>
                  <a:schemeClr val="tx1"/>
                </a:solidFill>
                <a:latin typeface="+mn-lt"/>
                <a:ea typeface="+mn-ea"/>
                <a:cs typeface="+mn-cs"/>
              </a:rPr>
              <a:t>13. </a:t>
            </a:r>
            <a:r>
              <a:rPr lang="en-US" sz="1200" b="0" i="0" u="none" strike="noStrike" kern="1200" baseline="0" dirty="0" smtClean="0">
                <a:solidFill>
                  <a:schemeClr val="tx1"/>
                </a:solidFill>
                <a:latin typeface="+mn-lt"/>
                <a:ea typeface="+mn-ea"/>
                <a:cs typeface="+mn-cs"/>
              </a:rPr>
              <a:t>Chaplin (</a:t>
            </a:r>
            <a:r>
              <a:rPr lang="en-US" sz="1200" b="0" i="0" u="none" strike="noStrike" kern="1200" baseline="0" dirty="0" err="1" smtClean="0">
                <a:solidFill>
                  <a:schemeClr val="tx1"/>
                </a:solidFill>
                <a:latin typeface="+mn-lt"/>
                <a:ea typeface="+mn-ea"/>
                <a:cs typeface="+mn-cs"/>
              </a:rPr>
              <a:t>Mayle</a:t>
            </a:r>
            <a:r>
              <a:rPr lang="en-US" sz="1200" b="0" i="0" u="none" strike="noStrike" kern="1200" baseline="0" dirty="0" smtClean="0">
                <a:solidFill>
                  <a:schemeClr val="tx1"/>
                </a:solidFill>
                <a:latin typeface="+mn-lt"/>
                <a:ea typeface="+mn-ea"/>
                <a:cs typeface="+mn-cs"/>
              </a:rPr>
              <a:t> et al. 2000), </a:t>
            </a:r>
            <a:r>
              <a:rPr lang="en-US" sz="1200" b="1" i="0" u="none" strike="noStrike" kern="1200" baseline="0" dirty="0" smtClean="0">
                <a:solidFill>
                  <a:schemeClr val="tx1"/>
                </a:solidFill>
                <a:latin typeface="+mn-lt"/>
                <a:ea typeface="+mn-ea"/>
                <a:cs typeface="+mn-cs"/>
              </a:rPr>
              <a:t>14. </a:t>
            </a:r>
            <a:r>
              <a:rPr lang="en-US" sz="1200" b="0" i="0" u="none" strike="noStrike" kern="1200" baseline="0" dirty="0" err="1" smtClean="0">
                <a:solidFill>
                  <a:schemeClr val="tx1"/>
                </a:solidFill>
                <a:latin typeface="+mn-lt"/>
                <a:ea typeface="+mn-ea"/>
                <a:cs typeface="+mn-cs"/>
              </a:rPr>
              <a:t>Cueva</a:t>
            </a:r>
            <a:r>
              <a:rPr lang="en-US" sz="1200" b="0" i="0" u="none" strike="noStrike" kern="1200" baseline="0" dirty="0" smtClean="0">
                <a:solidFill>
                  <a:schemeClr val="tx1"/>
                </a:solidFill>
                <a:latin typeface="+mn-lt"/>
                <a:ea typeface="+mn-ea"/>
                <a:cs typeface="+mn-cs"/>
              </a:rPr>
              <a:t> del Diamante (Cheng et al. 2013), </a:t>
            </a:r>
            <a:r>
              <a:rPr lang="en-US" sz="1200" b="1" i="0" u="none" strike="noStrike" kern="1200" baseline="0" dirty="0" smtClean="0">
                <a:solidFill>
                  <a:schemeClr val="tx1"/>
                </a:solidFill>
                <a:latin typeface="+mn-lt"/>
                <a:ea typeface="+mn-ea"/>
                <a:cs typeface="+mn-cs"/>
              </a:rPr>
              <a:t>15. </a:t>
            </a:r>
            <a:r>
              <a:rPr lang="en-US" sz="1200" b="0" i="0" u="none" strike="noStrike" kern="1200" baseline="0" dirty="0" smtClean="0">
                <a:solidFill>
                  <a:schemeClr val="tx1"/>
                </a:solidFill>
                <a:latin typeface="+mn-lt"/>
                <a:ea typeface="+mn-ea"/>
                <a:cs typeface="+mn-cs"/>
              </a:rPr>
              <a:t>Santiago (</a:t>
            </a:r>
            <a:r>
              <a:rPr lang="en-US" sz="1200" b="0" i="0" u="none" strike="noStrike" kern="1200" baseline="0" dirty="0" err="1" smtClean="0">
                <a:solidFill>
                  <a:schemeClr val="tx1"/>
                </a:solidFill>
                <a:latin typeface="+mn-lt"/>
                <a:ea typeface="+mn-ea"/>
                <a:cs typeface="+mn-cs"/>
              </a:rPr>
              <a:t>Mosblech</a:t>
            </a:r>
            <a:r>
              <a:rPr lang="en-US" sz="1200" b="0" i="0" u="none" strike="noStrike" kern="1200" baseline="0" dirty="0" smtClean="0">
                <a:solidFill>
                  <a:schemeClr val="tx1"/>
                </a:solidFill>
                <a:latin typeface="+mn-lt"/>
                <a:ea typeface="+mn-ea"/>
                <a:cs typeface="+mn-cs"/>
              </a:rPr>
              <a:t> et al. 2012), </a:t>
            </a:r>
            <a:r>
              <a:rPr lang="en-US" sz="1200" b="1" i="0" u="none" strike="noStrike" kern="1200" baseline="0" dirty="0" smtClean="0">
                <a:solidFill>
                  <a:schemeClr val="tx1"/>
                </a:solidFill>
                <a:latin typeface="+mn-lt"/>
                <a:ea typeface="+mn-ea"/>
                <a:cs typeface="+mn-cs"/>
              </a:rPr>
              <a:t>16. </a:t>
            </a:r>
            <a:r>
              <a:rPr lang="en-US" sz="1200" b="0" i="0" u="none" strike="noStrike" kern="1200" baseline="0" dirty="0" smtClean="0">
                <a:solidFill>
                  <a:schemeClr val="tx1"/>
                </a:solidFill>
                <a:latin typeface="+mn-lt"/>
                <a:ea typeface="+mn-ea"/>
                <a:cs typeface="+mn-cs"/>
              </a:rPr>
              <a:t>GeoB3104-1 (</a:t>
            </a:r>
            <a:r>
              <a:rPr lang="en-US" sz="1200" b="0" i="0" u="none" strike="noStrike" kern="1200" baseline="0" dirty="0" err="1" smtClean="0">
                <a:solidFill>
                  <a:schemeClr val="tx1"/>
                </a:solidFill>
                <a:latin typeface="+mn-lt"/>
                <a:ea typeface="+mn-ea"/>
                <a:cs typeface="+mn-cs"/>
              </a:rPr>
              <a:t>Arz</a:t>
            </a:r>
            <a:r>
              <a:rPr lang="en-US" sz="1200" b="0" i="0" u="none" strike="noStrike" kern="1200" baseline="0" dirty="0" smtClean="0">
                <a:solidFill>
                  <a:schemeClr val="tx1"/>
                </a:solidFill>
                <a:latin typeface="+mn-lt"/>
                <a:ea typeface="+mn-ea"/>
                <a:cs typeface="+mn-cs"/>
              </a:rPr>
              <a:t> et al. 1998).</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1Geography, College of Life and Environmental Sciences, University of Exeter, UK </a:t>
            </a:r>
          </a:p>
          <a:p>
            <a:r>
              <a:rPr lang="en-US" sz="1200" b="0" i="0" u="none" strike="noStrike" kern="1200" baseline="0" dirty="0" smtClean="0">
                <a:solidFill>
                  <a:schemeClr val="tx1"/>
                </a:solidFill>
                <a:latin typeface="+mn-lt"/>
                <a:ea typeface="+mn-ea"/>
                <a:cs typeface="+mn-cs"/>
              </a:rPr>
              <a:t>2Ecole </a:t>
            </a:r>
            <a:r>
              <a:rPr lang="en-US" sz="1200" b="0" i="0" u="none" strike="noStrike" kern="1200" baseline="0" dirty="0" err="1" smtClean="0">
                <a:solidFill>
                  <a:schemeClr val="tx1"/>
                </a:solidFill>
                <a:latin typeface="+mn-lt"/>
                <a:ea typeface="+mn-ea"/>
                <a:cs typeface="+mn-cs"/>
              </a:rPr>
              <a:t>Pratique</a:t>
            </a:r>
            <a:r>
              <a:rPr lang="en-US" sz="1200" b="0" i="0" u="none" strike="noStrike" kern="1200" baseline="0" dirty="0" smtClean="0">
                <a:solidFill>
                  <a:schemeClr val="tx1"/>
                </a:solidFill>
                <a:latin typeface="+mn-lt"/>
                <a:ea typeface="+mn-ea"/>
                <a:cs typeface="+mn-cs"/>
              </a:rPr>
              <a:t> des </a:t>
            </a:r>
            <a:r>
              <a:rPr lang="en-US" sz="1200" b="0" i="0" u="none" strike="noStrike" kern="1200" baseline="0" dirty="0" err="1" smtClean="0">
                <a:solidFill>
                  <a:schemeClr val="tx1"/>
                </a:solidFill>
                <a:latin typeface="+mn-lt"/>
                <a:ea typeface="+mn-ea"/>
                <a:cs typeface="+mn-cs"/>
              </a:rPr>
              <a:t>Hautes</a:t>
            </a:r>
            <a:r>
              <a:rPr lang="en-US" sz="1200" b="0" i="0" u="none" strike="noStrike" kern="1200" baseline="0" dirty="0" smtClean="0">
                <a:solidFill>
                  <a:schemeClr val="tx1"/>
                </a:solidFill>
                <a:latin typeface="+mn-lt"/>
                <a:ea typeface="+mn-ea"/>
                <a:cs typeface="+mn-cs"/>
              </a:rPr>
              <a:t> Etudes, University of Bordeaux, France </a:t>
            </a:r>
          </a:p>
          <a:p>
            <a:r>
              <a:rPr lang="en-US" sz="1200" b="0" i="0" u="none" strike="noStrike" kern="1200" baseline="0" dirty="0" smtClean="0">
                <a:solidFill>
                  <a:schemeClr val="tx1"/>
                </a:solidFill>
                <a:latin typeface="+mn-lt"/>
                <a:ea typeface="+mn-ea"/>
                <a:cs typeface="+mn-cs"/>
              </a:rPr>
              <a:t>3Centro de </a:t>
            </a:r>
            <a:r>
              <a:rPr lang="en-US" sz="1200" b="0" i="0" u="none" strike="noStrike" kern="1200" baseline="0" dirty="0" err="1" smtClean="0">
                <a:solidFill>
                  <a:schemeClr val="tx1"/>
                </a:solidFill>
                <a:latin typeface="+mn-lt"/>
                <a:ea typeface="+mn-ea"/>
                <a:cs typeface="+mn-cs"/>
              </a:rPr>
              <a:t>Geociencias</a:t>
            </a:r>
            <a:r>
              <a:rPr lang="en-US" sz="1200" b="0" i="0" u="none" strike="noStrike" kern="1200" baseline="0" dirty="0" smtClean="0">
                <a:solidFill>
                  <a:schemeClr val="tx1"/>
                </a:solidFill>
                <a:latin typeface="+mn-lt"/>
                <a:ea typeface="+mn-ea"/>
                <a:cs typeface="+mn-cs"/>
              </a:rPr>
              <a:t>, Universidad </a:t>
            </a:r>
            <a:r>
              <a:rPr lang="en-US" sz="1200" b="0" i="0" u="none" strike="noStrike" kern="1200" baseline="0" dirty="0" err="1" smtClean="0">
                <a:solidFill>
                  <a:schemeClr val="tx1"/>
                </a:solidFill>
                <a:latin typeface="+mn-lt"/>
                <a:ea typeface="+mn-ea"/>
                <a:cs typeface="+mn-cs"/>
              </a:rPr>
              <a:t>Nacional</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Autónoma</a:t>
            </a:r>
            <a:r>
              <a:rPr lang="en-US" sz="1200" b="0" i="0" u="none" strike="noStrike" kern="1200" baseline="0" dirty="0" smtClean="0">
                <a:solidFill>
                  <a:schemeClr val="tx1"/>
                </a:solidFill>
                <a:latin typeface="+mn-lt"/>
                <a:ea typeface="+mn-ea"/>
                <a:cs typeface="+mn-cs"/>
              </a:rPr>
              <a:t> de México, Mexico </a:t>
            </a:r>
          </a:p>
          <a:p>
            <a:r>
              <a:rPr lang="en-US" sz="1200" b="0" i="0" u="none" strike="noStrike" kern="1200" baseline="0" dirty="0" smtClean="0">
                <a:solidFill>
                  <a:schemeClr val="tx1"/>
                </a:solidFill>
                <a:latin typeface="+mn-lt"/>
                <a:ea typeface="+mn-ea"/>
                <a:cs typeface="+mn-cs"/>
              </a:rPr>
              <a:t>4Escola de </a:t>
            </a:r>
            <a:r>
              <a:rPr lang="en-US" sz="1200" b="0" i="0" u="none" strike="noStrike" kern="1200" baseline="0" dirty="0" err="1" smtClean="0">
                <a:solidFill>
                  <a:schemeClr val="tx1"/>
                </a:solidFill>
                <a:latin typeface="+mn-lt"/>
                <a:ea typeface="+mn-ea"/>
                <a:cs typeface="+mn-cs"/>
              </a:rPr>
              <a:t>Artes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Ciências</a:t>
            </a:r>
            <a:r>
              <a:rPr lang="en-US" sz="1200" b="0" i="0" u="none" strike="noStrike" kern="1200" baseline="0" dirty="0" smtClean="0">
                <a:solidFill>
                  <a:schemeClr val="tx1"/>
                </a:solidFill>
                <a:latin typeface="+mn-lt"/>
                <a:ea typeface="+mn-ea"/>
                <a:cs typeface="+mn-cs"/>
              </a:rPr>
              <a:t> e </a:t>
            </a:r>
            <a:r>
              <a:rPr lang="en-US" sz="1200" b="0" i="0" u="none" strike="noStrike" kern="1200" baseline="0" dirty="0" err="1" smtClean="0">
                <a:solidFill>
                  <a:schemeClr val="tx1"/>
                </a:solidFill>
                <a:latin typeface="+mn-lt"/>
                <a:ea typeface="+mn-ea"/>
                <a:cs typeface="+mn-cs"/>
              </a:rPr>
              <a:t>Humanidades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Universidade</a:t>
            </a:r>
            <a:r>
              <a:rPr lang="en-US" sz="1200" b="0" i="0" u="none" strike="noStrike" kern="1200" baseline="0" dirty="0" smtClean="0">
                <a:solidFill>
                  <a:schemeClr val="tx1"/>
                </a:solidFill>
                <a:latin typeface="+mn-lt"/>
                <a:ea typeface="+mn-ea"/>
                <a:cs typeface="+mn-cs"/>
              </a:rPr>
              <a:t> de São Paulo, Brazil </a:t>
            </a:r>
          </a:p>
          <a:p>
            <a:r>
              <a:rPr lang="en-US" sz="1200" b="0" i="0" u="none" strike="noStrike" kern="1200" baseline="0" dirty="0" smtClean="0">
                <a:solidFill>
                  <a:schemeClr val="tx1"/>
                </a:solidFill>
                <a:latin typeface="+mn-lt"/>
                <a:ea typeface="+mn-ea"/>
                <a:cs typeface="+mn-cs"/>
              </a:rPr>
              <a:t>5Instituto de </a:t>
            </a:r>
            <a:r>
              <a:rPr lang="en-US" sz="1200" b="0" i="0" u="none" strike="noStrike" kern="1200" baseline="0" dirty="0" err="1" smtClean="0">
                <a:solidFill>
                  <a:schemeClr val="tx1"/>
                </a:solidFill>
                <a:latin typeface="+mn-lt"/>
                <a:ea typeface="+mn-ea"/>
                <a:cs typeface="+mn-cs"/>
              </a:rPr>
              <a:t>Geociências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Universidade</a:t>
            </a:r>
            <a:r>
              <a:rPr lang="en-US" sz="1200" b="0" i="0" u="none" strike="noStrike" kern="1200" baseline="0" dirty="0" smtClean="0">
                <a:solidFill>
                  <a:schemeClr val="tx1"/>
                </a:solidFill>
                <a:latin typeface="+mn-lt"/>
                <a:ea typeface="+mn-ea"/>
                <a:cs typeface="+mn-cs"/>
              </a:rPr>
              <a:t> de São Paulo, Brazil </a:t>
            </a:r>
          </a:p>
          <a:p>
            <a:r>
              <a:rPr lang="en-US" sz="1200" b="0" i="0" u="none" strike="noStrike" kern="1200" baseline="0" dirty="0" smtClean="0">
                <a:solidFill>
                  <a:schemeClr val="tx1"/>
                </a:solidFill>
                <a:latin typeface="+mn-lt"/>
                <a:ea typeface="+mn-ea"/>
                <a:cs typeface="+mn-cs"/>
              </a:rPr>
              <a:t>6Natural History Museum of Utah, Department of Geography, University of Utah, USA </a:t>
            </a:r>
          </a:p>
          <a:p>
            <a:r>
              <a:rPr lang="en-US" sz="1200" b="0" i="0" u="none" strike="noStrike" kern="1200" baseline="0" dirty="0" smtClean="0">
                <a:solidFill>
                  <a:schemeClr val="tx1"/>
                </a:solidFill>
                <a:latin typeface="+mn-lt"/>
                <a:ea typeface="+mn-ea"/>
                <a:cs typeface="+mn-cs"/>
              </a:rPr>
              <a:t>7Institute for Biodiversity and Ecosystem Dynamics, University of Amsterdam, The Netherlands </a:t>
            </a:r>
          </a:p>
          <a:p>
            <a:r>
              <a:rPr lang="en-US" sz="1200" b="0" i="0" u="none" strike="noStrike" kern="1200" baseline="0" dirty="0" smtClean="0">
                <a:solidFill>
                  <a:schemeClr val="tx1"/>
                </a:solidFill>
                <a:latin typeface="+mn-lt"/>
                <a:ea typeface="+mn-ea"/>
                <a:cs typeface="+mn-cs"/>
              </a:rPr>
              <a:t>8http://</a:t>
            </a:r>
            <a:r>
              <a:rPr lang="en-US" sz="1200" b="0" i="0" u="none" strike="noStrike" kern="1200" baseline="0" dirty="0" err="1" smtClean="0">
                <a:solidFill>
                  <a:schemeClr val="tx1"/>
                </a:solidFill>
                <a:latin typeface="+mn-lt"/>
                <a:ea typeface="+mn-ea"/>
                <a:cs typeface="+mn-cs"/>
              </a:rPr>
              <a:t>ephe-paleoclimat.com</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acer</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LaACER.htm</a:t>
            </a:r>
            <a:r>
              <a:rPr lang="en-US" sz="1200" b="0" i="0" u="none" strike="noStrike" kern="1200" baseline="0" dirty="0" smtClean="0">
                <a:solidFill>
                  <a:schemeClr val="tx1"/>
                </a:solidFill>
                <a:latin typeface="+mn-lt"/>
                <a:ea typeface="+mn-ea"/>
                <a:cs typeface="+mn-cs"/>
              </a:rPr>
              <a:t>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err="1" smtClean="0">
                <a:solidFill>
                  <a:schemeClr val="tx1"/>
                </a:solidFill>
                <a:latin typeface="+mn-lt"/>
                <a:ea typeface="+mn-ea"/>
                <a:cs typeface="+mn-cs"/>
              </a:rPr>
              <a:t>Dunia</a:t>
            </a:r>
            <a:r>
              <a:rPr lang="en-US" sz="1200" b="0" i="0" u="none" strike="noStrike" kern="1200" baseline="0" dirty="0" smtClean="0">
                <a:solidFill>
                  <a:schemeClr val="tx1"/>
                </a:solidFill>
                <a:latin typeface="+mn-lt"/>
                <a:ea typeface="+mn-ea"/>
                <a:cs typeface="+mn-cs"/>
              </a:rPr>
              <a:t> H. </a:t>
            </a:r>
            <a:r>
              <a:rPr lang="en-US" sz="1200" b="0" i="0" u="none" strike="noStrike" kern="1200" baseline="0" dirty="0" err="1" smtClean="0">
                <a:solidFill>
                  <a:schemeClr val="tx1"/>
                </a:solidFill>
                <a:latin typeface="+mn-lt"/>
                <a:ea typeface="+mn-ea"/>
                <a:cs typeface="+mn-cs"/>
              </a:rPr>
              <a:t>Urrego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D.Urrego@exeter.ac.uk</a:t>
            </a:r>
            <a:r>
              <a:rPr lang="en-US" sz="1200" b="0" i="0" u="none" strike="noStrike" kern="1200" baseline="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4667A13C-A4BA-3348-B2DC-1BAC2DFA8645}" type="slidenum">
              <a:rPr lang="en-US" smtClean="0"/>
              <a:t>37</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Millennial-scale climate variability in the American tropics and subtropics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Dunia</a:t>
            </a:r>
            <a:r>
              <a:rPr lang="en-US" sz="1200" b="0" i="0" u="none" strike="noStrike" kern="1200" baseline="0" dirty="0" smtClean="0">
                <a:solidFill>
                  <a:schemeClr val="tx1"/>
                </a:solidFill>
                <a:latin typeface="+mn-lt"/>
                <a:ea typeface="+mn-ea"/>
                <a:cs typeface="+mn-cs"/>
              </a:rPr>
              <a:t> H. Urrego1,2, J.P. Bernal3, C.M. Chiessi4, F.W. Cruz5, M.F. Sanchez-Goñi2, M. Power6, H. Hooghiemstra7 and LaACERparticipants8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2: </a:t>
            </a:r>
            <a:r>
              <a:rPr lang="en-US" sz="1200" b="0" i="0" u="none" strike="noStrike" kern="1200" baseline="0" dirty="0" smtClean="0">
                <a:solidFill>
                  <a:schemeClr val="tx1"/>
                </a:solidFill>
                <a:latin typeface="+mn-lt"/>
                <a:ea typeface="+mn-ea"/>
                <a:cs typeface="+mn-cs"/>
              </a:rPr>
              <a:t>Average outgoing long-wave radiation for the period 1950-2008 (May-November) for the American tropics and subtropics as an indicator for convective activity (NCEP Reanalysis) showing the average position of the ITCZ and the NAM. Circles indicate the structure and signature of millennial-scale North Atlantic cooling stadials at different sites.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1Geography, College of Life and Environmental Sciences, University of Exeter, UK </a:t>
            </a:r>
          </a:p>
          <a:p>
            <a:r>
              <a:rPr lang="en-US" sz="1200" b="0" i="0" u="none" strike="noStrike" kern="1200" baseline="0" dirty="0" smtClean="0">
                <a:solidFill>
                  <a:schemeClr val="tx1"/>
                </a:solidFill>
                <a:latin typeface="+mn-lt"/>
                <a:ea typeface="+mn-ea"/>
                <a:cs typeface="+mn-cs"/>
              </a:rPr>
              <a:t>2Ecole </a:t>
            </a:r>
            <a:r>
              <a:rPr lang="en-US" sz="1200" b="0" i="0" u="none" strike="noStrike" kern="1200" baseline="0" dirty="0" err="1" smtClean="0">
                <a:solidFill>
                  <a:schemeClr val="tx1"/>
                </a:solidFill>
                <a:latin typeface="+mn-lt"/>
                <a:ea typeface="+mn-ea"/>
                <a:cs typeface="+mn-cs"/>
              </a:rPr>
              <a:t>Pratique</a:t>
            </a:r>
            <a:r>
              <a:rPr lang="en-US" sz="1200" b="0" i="0" u="none" strike="noStrike" kern="1200" baseline="0" dirty="0" smtClean="0">
                <a:solidFill>
                  <a:schemeClr val="tx1"/>
                </a:solidFill>
                <a:latin typeface="+mn-lt"/>
                <a:ea typeface="+mn-ea"/>
                <a:cs typeface="+mn-cs"/>
              </a:rPr>
              <a:t> des </a:t>
            </a:r>
            <a:r>
              <a:rPr lang="en-US" sz="1200" b="0" i="0" u="none" strike="noStrike" kern="1200" baseline="0" dirty="0" err="1" smtClean="0">
                <a:solidFill>
                  <a:schemeClr val="tx1"/>
                </a:solidFill>
                <a:latin typeface="+mn-lt"/>
                <a:ea typeface="+mn-ea"/>
                <a:cs typeface="+mn-cs"/>
              </a:rPr>
              <a:t>Hautes</a:t>
            </a:r>
            <a:r>
              <a:rPr lang="en-US" sz="1200" b="0" i="0" u="none" strike="noStrike" kern="1200" baseline="0" dirty="0" smtClean="0">
                <a:solidFill>
                  <a:schemeClr val="tx1"/>
                </a:solidFill>
                <a:latin typeface="+mn-lt"/>
                <a:ea typeface="+mn-ea"/>
                <a:cs typeface="+mn-cs"/>
              </a:rPr>
              <a:t> Etudes, University of Bordeaux, France </a:t>
            </a:r>
          </a:p>
          <a:p>
            <a:r>
              <a:rPr lang="en-US" sz="1200" b="0" i="0" u="none" strike="noStrike" kern="1200" baseline="0" dirty="0" smtClean="0">
                <a:solidFill>
                  <a:schemeClr val="tx1"/>
                </a:solidFill>
                <a:latin typeface="+mn-lt"/>
                <a:ea typeface="+mn-ea"/>
                <a:cs typeface="+mn-cs"/>
              </a:rPr>
              <a:t>3Centro de </a:t>
            </a:r>
            <a:r>
              <a:rPr lang="en-US" sz="1200" b="0" i="0" u="none" strike="noStrike" kern="1200" baseline="0" dirty="0" err="1" smtClean="0">
                <a:solidFill>
                  <a:schemeClr val="tx1"/>
                </a:solidFill>
                <a:latin typeface="+mn-lt"/>
                <a:ea typeface="+mn-ea"/>
                <a:cs typeface="+mn-cs"/>
              </a:rPr>
              <a:t>Geociencias</a:t>
            </a:r>
            <a:r>
              <a:rPr lang="en-US" sz="1200" b="0" i="0" u="none" strike="noStrike" kern="1200" baseline="0" dirty="0" smtClean="0">
                <a:solidFill>
                  <a:schemeClr val="tx1"/>
                </a:solidFill>
                <a:latin typeface="+mn-lt"/>
                <a:ea typeface="+mn-ea"/>
                <a:cs typeface="+mn-cs"/>
              </a:rPr>
              <a:t>, Universidad </a:t>
            </a:r>
            <a:r>
              <a:rPr lang="en-US" sz="1200" b="0" i="0" u="none" strike="noStrike" kern="1200" baseline="0" dirty="0" err="1" smtClean="0">
                <a:solidFill>
                  <a:schemeClr val="tx1"/>
                </a:solidFill>
                <a:latin typeface="+mn-lt"/>
                <a:ea typeface="+mn-ea"/>
                <a:cs typeface="+mn-cs"/>
              </a:rPr>
              <a:t>Nacional</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Autónoma</a:t>
            </a:r>
            <a:r>
              <a:rPr lang="en-US" sz="1200" b="0" i="0" u="none" strike="noStrike" kern="1200" baseline="0" dirty="0" smtClean="0">
                <a:solidFill>
                  <a:schemeClr val="tx1"/>
                </a:solidFill>
                <a:latin typeface="+mn-lt"/>
                <a:ea typeface="+mn-ea"/>
                <a:cs typeface="+mn-cs"/>
              </a:rPr>
              <a:t> de México, Mexico </a:t>
            </a:r>
          </a:p>
          <a:p>
            <a:r>
              <a:rPr lang="en-US" sz="1200" b="0" i="0" u="none" strike="noStrike" kern="1200" baseline="0" dirty="0" smtClean="0">
                <a:solidFill>
                  <a:schemeClr val="tx1"/>
                </a:solidFill>
                <a:latin typeface="+mn-lt"/>
                <a:ea typeface="+mn-ea"/>
                <a:cs typeface="+mn-cs"/>
              </a:rPr>
              <a:t>4Escola de </a:t>
            </a:r>
            <a:r>
              <a:rPr lang="en-US" sz="1200" b="0" i="0" u="none" strike="noStrike" kern="1200" baseline="0" dirty="0" err="1" smtClean="0">
                <a:solidFill>
                  <a:schemeClr val="tx1"/>
                </a:solidFill>
                <a:latin typeface="+mn-lt"/>
                <a:ea typeface="+mn-ea"/>
                <a:cs typeface="+mn-cs"/>
              </a:rPr>
              <a:t>Artes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Ciências</a:t>
            </a:r>
            <a:r>
              <a:rPr lang="en-US" sz="1200" b="0" i="0" u="none" strike="noStrike" kern="1200" baseline="0" dirty="0" smtClean="0">
                <a:solidFill>
                  <a:schemeClr val="tx1"/>
                </a:solidFill>
                <a:latin typeface="+mn-lt"/>
                <a:ea typeface="+mn-ea"/>
                <a:cs typeface="+mn-cs"/>
              </a:rPr>
              <a:t> e </a:t>
            </a:r>
            <a:r>
              <a:rPr lang="en-US" sz="1200" b="0" i="0" u="none" strike="noStrike" kern="1200" baseline="0" dirty="0" err="1" smtClean="0">
                <a:solidFill>
                  <a:schemeClr val="tx1"/>
                </a:solidFill>
                <a:latin typeface="+mn-lt"/>
                <a:ea typeface="+mn-ea"/>
                <a:cs typeface="+mn-cs"/>
              </a:rPr>
              <a:t>Humanidades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Universidade</a:t>
            </a:r>
            <a:r>
              <a:rPr lang="en-US" sz="1200" b="0" i="0" u="none" strike="noStrike" kern="1200" baseline="0" dirty="0" smtClean="0">
                <a:solidFill>
                  <a:schemeClr val="tx1"/>
                </a:solidFill>
                <a:latin typeface="+mn-lt"/>
                <a:ea typeface="+mn-ea"/>
                <a:cs typeface="+mn-cs"/>
              </a:rPr>
              <a:t> de São Paulo, Brazil </a:t>
            </a:r>
          </a:p>
          <a:p>
            <a:r>
              <a:rPr lang="en-US" sz="1200" b="0" i="0" u="none" strike="noStrike" kern="1200" baseline="0" dirty="0" smtClean="0">
                <a:solidFill>
                  <a:schemeClr val="tx1"/>
                </a:solidFill>
                <a:latin typeface="+mn-lt"/>
                <a:ea typeface="+mn-ea"/>
                <a:cs typeface="+mn-cs"/>
              </a:rPr>
              <a:t>5Instituto de </a:t>
            </a:r>
            <a:r>
              <a:rPr lang="en-US" sz="1200" b="0" i="0" u="none" strike="noStrike" kern="1200" baseline="0" dirty="0" err="1" smtClean="0">
                <a:solidFill>
                  <a:schemeClr val="tx1"/>
                </a:solidFill>
                <a:latin typeface="+mn-lt"/>
                <a:ea typeface="+mn-ea"/>
                <a:cs typeface="+mn-cs"/>
              </a:rPr>
              <a:t>Geociências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Universidade</a:t>
            </a:r>
            <a:r>
              <a:rPr lang="en-US" sz="1200" b="0" i="0" u="none" strike="noStrike" kern="1200" baseline="0" dirty="0" smtClean="0">
                <a:solidFill>
                  <a:schemeClr val="tx1"/>
                </a:solidFill>
                <a:latin typeface="+mn-lt"/>
                <a:ea typeface="+mn-ea"/>
                <a:cs typeface="+mn-cs"/>
              </a:rPr>
              <a:t> de São Paulo, Brazil </a:t>
            </a:r>
          </a:p>
          <a:p>
            <a:r>
              <a:rPr lang="en-US" sz="1200" b="0" i="0" u="none" strike="noStrike" kern="1200" baseline="0" dirty="0" smtClean="0">
                <a:solidFill>
                  <a:schemeClr val="tx1"/>
                </a:solidFill>
                <a:latin typeface="+mn-lt"/>
                <a:ea typeface="+mn-ea"/>
                <a:cs typeface="+mn-cs"/>
              </a:rPr>
              <a:t>6Natural History Museum of Utah, Department of Geography, University of Utah, USA </a:t>
            </a:r>
          </a:p>
          <a:p>
            <a:r>
              <a:rPr lang="en-US" sz="1200" b="0" i="0" u="none" strike="noStrike" kern="1200" baseline="0" dirty="0" smtClean="0">
                <a:solidFill>
                  <a:schemeClr val="tx1"/>
                </a:solidFill>
                <a:latin typeface="+mn-lt"/>
                <a:ea typeface="+mn-ea"/>
                <a:cs typeface="+mn-cs"/>
              </a:rPr>
              <a:t>7Institute for Biodiversity and Ecosystem Dynamics, University of Amsterdam, The Netherlands </a:t>
            </a:r>
          </a:p>
          <a:p>
            <a:r>
              <a:rPr lang="en-US" sz="1200" b="0" i="0" u="none" strike="noStrike" kern="1200" baseline="0" dirty="0" smtClean="0">
                <a:solidFill>
                  <a:schemeClr val="tx1"/>
                </a:solidFill>
                <a:latin typeface="+mn-lt"/>
                <a:ea typeface="+mn-ea"/>
                <a:cs typeface="+mn-cs"/>
              </a:rPr>
              <a:t>8http://</a:t>
            </a:r>
            <a:r>
              <a:rPr lang="en-US" sz="1200" b="0" i="0" u="none" strike="noStrike" kern="1200" baseline="0" dirty="0" err="1" smtClean="0">
                <a:solidFill>
                  <a:schemeClr val="tx1"/>
                </a:solidFill>
                <a:latin typeface="+mn-lt"/>
                <a:ea typeface="+mn-ea"/>
                <a:cs typeface="+mn-cs"/>
              </a:rPr>
              <a:t>ephe-paleoclimat.com</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acer</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LaACER.htm</a:t>
            </a:r>
            <a:r>
              <a:rPr lang="en-US" sz="1200" b="0" i="0" u="none" strike="noStrike" kern="1200" baseline="0" dirty="0" smtClean="0">
                <a:solidFill>
                  <a:schemeClr val="tx1"/>
                </a:solidFill>
                <a:latin typeface="+mn-lt"/>
                <a:ea typeface="+mn-ea"/>
                <a:cs typeface="+mn-cs"/>
              </a:rPr>
              <a:t>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err="1" smtClean="0">
                <a:solidFill>
                  <a:schemeClr val="tx1"/>
                </a:solidFill>
                <a:latin typeface="+mn-lt"/>
                <a:ea typeface="+mn-ea"/>
                <a:cs typeface="+mn-cs"/>
              </a:rPr>
              <a:t>Dunia</a:t>
            </a:r>
            <a:r>
              <a:rPr lang="en-US" sz="1200" b="0" i="0" u="none" strike="noStrike" kern="1200" baseline="0" dirty="0" smtClean="0">
                <a:solidFill>
                  <a:schemeClr val="tx1"/>
                </a:solidFill>
                <a:latin typeface="+mn-lt"/>
                <a:ea typeface="+mn-ea"/>
                <a:cs typeface="+mn-cs"/>
              </a:rPr>
              <a:t> H. </a:t>
            </a:r>
            <a:r>
              <a:rPr lang="en-US" sz="1200" b="0" i="0" u="none" strike="noStrike" kern="1200" baseline="0" dirty="0" err="1" smtClean="0">
                <a:solidFill>
                  <a:schemeClr val="tx1"/>
                </a:solidFill>
                <a:latin typeface="+mn-lt"/>
                <a:ea typeface="+mn-ea"/>
                <a:cs typeface="+mn-cs"/>
              </a:rPr>
              <a:t>Urrego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D.Urrego@exeter.ac.uk</a:t>
            </a:r>
            <a:r>
              <a:rPr lang="en-US" sz="1200" b="0" i="0" u="none" strike="noStrike" kern="1200" baseline="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4667A13C-A4BA-3348-B2DC-1BAC2DFA8645}" type="slidenum">
              <a:rPr lang="en-US" smtClean="0"/>
              <a:t>38</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Ice Core Young Scientists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Pascal Bohleber1, M. Cavitte2, B. Koffman3, B. Markle4, P. Pavlova5, M. Winstrup4 and H. Winton6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Lana Cohen (Victoria University of Wellington, New Zealand) examining storm layers in a snow pit on Roosevelt Island, Antarctica, 2010. Photo by Bradley </a:t>
            </a:r>
            <a:r>
              <a:rPr lang="en-US" sz="1200" b="0" i="0" u="none" strike="noStrike" kern="1200" baseline="0" dirty="0" err="1" smtClean="0">
                <a:solidFill>
                  <a:schemeClr val="tx1"/>
                </a:solidFill>
                <a:latin typeface="+mn-lt"/>
                <a:ea typeface="+mn-ea"/>
                <a:cs typeface="+mn-cs"/>
              </a:rPr>
              <a:t>Markle</a:t>
            </a:r>
            <a:r>
              <a:rPr lang="en-US" sz="1200" b="0" i="0" u="none" strike="noStrike" kern="1200" baseline="0" dirty="0" smtClean="0">
                <a:solidFill>
                  <a:schemeClr val="tx1"/>
                </a:solidFill>
                <a:latin typeface="+mn-lt"/>
                <a:ea typeface="+mn-ea"/>
                <a:cs typeface="+mn-cs"/>
              </a:rPr>
              <a: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Website: </a:t>
            </a:r>
            <a:r>
              <a:rPr lang="en-US" sz="1200" b="0" i="0" u="none" strike="noStrike" kern="1200" baseline="0" dirty="0" err="1" smtClean="0">
                <a:solidFill>
                  <a:schemeClr val="tx1"/>
                </a:solidFill>
                <a:latin typeface="+mn-lt"/>
                <a:ea typeface="+mn-ea"/>
                <a:cs typeface="+mn-cs"/>
              </a:rPr>
              <a:t>www.pages-igbp.org</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icys</a:t>
            </a:r>
            <a:r>
              <a:rPr lang="en-US" sz="1200" b="0" i="0" u="none" strike="noStrike" kern="1200" baseline="0" dirty="0" smtClean="0">
                <a:solidFill>
                  <a:schemeClr val="tx1"/>
                </a:solidFill>
                <a:latin typeface="+mn-lt"/>
                <a:ea typeface="+mn-ea"/>
                <a:cs typeface="+mn-cs"/>
              </a:rPr>
              <a:t>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LinkedIn: </a:t>
            </a:r>
            <a:r>
              <a:rPr lang="en-US" sz="1200" b="0" i="0" u="none" strike="noStrike" kern="1200" baseline="0" dirty="0" err="1" smtClean="0">
                <a:solidFill>
                  <a:schemeClr val="tx1"/>
                </a:solidFill>
                <a:latin typeface="+mn-lt"/>
                <a:ea typeface="+mn-ea"/>
                <a:cs typeface="+mn-cs"/>
              </a:rPr>
              <a:t>www.linkedin.com</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groups?home</a:t>
            </a:r>
            <a:r>
              <a:rPr lang="en-US" sz="1200" b="0" i="0" u="none" strike="noStrike" kern="1200" baseline="0" dirty="0" smtClean="0">
                <a:solidFill>
                  <a:schemeClr val="tx1"/>
                </a:solidFill>
                <a:latin typeface="+mn-lt"/>
                <a:ea typeface="+mn-ea"/>
                <a:cs typeface="+mn-cs"/>
              </a:rPr>
              <a:t>= &amp;</a:t>
            </a:r>
            <a:r>
              <a:rPr lang="en-US" sz="1200" b="0" i="0" u="none" strike="noStrike" kern="1200" baseline="0" dirty="0" err="1" smtClean="0">
                <a:solidFill>
                  <a:schemeClr val="tx1"/>
                </a:solidFill>
                <a:latin typeface="+mn-lt"/>
                <a:ea typeface="+mn-ea"/>
                <a:cs typeface="+mn-cs"/>
              </a:rPr>
              <a:t>gid</a:t>
            </a:r>
            <a:r>
              <a:rPr lang="en-US" sz="1200" b="0" i="0" u="none" strike="noStrike" kern="1200" baseline="0" dirty="0" smtClean="0">
                <a:solidFill>
                  <a:schemeClr val="tx1"/>
                </a:solidFill>
                <a:latin typeface="+mn-lt"/>
                <a:ea typeface="+mn-ea"/>
                <a:cs typeface="+mn-cs"/>
              </a:rPr>
              <a:t>=5053409&amp;trk=</a:t>
            </a:r>
            <a:r>
              <a:rPr lang="en-US" sz="1200" b="0" i="0" u="none" strike="noStrike" kern="1200" baseline="0" dirty="0" err="1" smtClean="0">
                <a:solidFill>
                  <a:schemeClr val="tx1"/>
                </a:solidFill>
                <a:latin typeface="+mn-lt"/>
                <a:ea typeface="+mn-ea"/>
                <a:cs typeface="+mn-cs"/>
              </a:rPr>
              <a:t>anet_ug_hm</a:t>
            </a:r>
            <a:r>
              <a:rPr lang="en-US" sz="1200" b="0" i="0" u="none" strike="noStrike" kern="1200" baseline="0" dirty="0" smtClean="0">
                <a:solidFill>
                  <a:schemeClr val="tx1"/>
                </a:solidFill>
                <a:latin typeface="+mn-lt"/>
                <a:ea typeface="+mn-ea"/>
                <a:cs typeface="+mn-cs"/>
              </a:rPr>
              <a:t> Facebook: https://</a:t>
            </a:r>
            <a:r>
              <a:rPr lang="en-US" sz="1200" b="0" i="0" u="none" strike="noStrike" kern="1200" baseline="0" dirty="0" err="1" smtClean="0">
                <a:solidFill>
                  <a:schemeClr val="tx1"/>
                </a:solidFill>
                <a:latin typeface="+mn-lt"/>
                <a:ea typeface="+mn-ea"/>
                <a:cs typeface="+mn-cs"/>
              </a:rPr>
              <a:t>www.facebook.com</a:t>
            </a:r>
            <a:r>
              <a:rPr lang="en-US" sz="1200" b="0" i="0" u="none" strike="noStrike" kern="1200" baseline="0" dirty="0" smtClean="0">
                <a:solidFill>
                  <a:schemeClr val="tx1"/>
                </a:solidFill>
                <a:latin typeface="+mn-lt"/>
                <a:ea typeface="+mn-ea"/>
                <a:cs typeface="+mn-cs"/>
              </a:rPr>
              <a:t>/ groups/751731074891138/?</a:t>
            </a:r>
            <a:r>
              <a:rPr lang="en-US" sz="1200" b="0" i="0" u="none" strike="noStrike" kern="1200" baseline="0" dirty="0" err="1" smtClean="0">
                <a:solidFill>
                  <a:schemeClr val="tx1"/>
                </a:solidFill>
                <a:latin typeface="+mn-lt"/>
                <a:ea typeface="+mn-ea"/>
                <a:cs typeface="+mn-cs"/>
              </a:rPr>
              <a:t>fref</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ts</a:t>
            </a:r>
            <a:r>
              <a:rPr lang="en-US" sz="1200" b="0" i="0" u="none" strike="noStrike" kern="1200" baseline="0" dirty="0" smtClean="0">
                <a:solidFill>
                  <a:schemeClr val="tx1"/>
                </a:solidFill>
                <a:latin typeface="+mn-lt"/>
                <a:ea typeface="+mn-ea"/>
                <a:cs typeface="+mn-cs"/>
              </a:rPr>
              <a:t>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a:t>
            </a:r>
          </a:p>
          <a:p>
            <a:r>
              <a:rPr lang="en-US" sz="1200" b="0" i="0" u="none" strike="noStrike" kern="1200" baseline="0" dirty="0" smtClean="0">
                <a:solidFill>
                  <a:schemeClr val="tx1"/>
                </a:solidFill>
                <a:latin typeface="+mn-lt"/>
                <a:ea typeface="+mn-ea"/>
                <a:cs typeface="+mn-cs"/>
              </a:rPr>
              <a:t>1Climate Change Institute, University of Maine, USA 2Institute for Geophysics, University of Texas of Austin, USA 3Lamont-Doherty Earth Observatory of Columbia University, Palisades, USA 4Earth &amp; Space Sciences, University of Washington, Seattle, USA 5Paul </a:t>
            </a:r>
            <a:r>
              <a:rPr lang="en-US" sz="1200" b="0" i="0" u="none" strike="noStrike" kern="1200" baseline="0" dirty="0" err="1" smtClean="0">
                <a:solidFill>
                  <a:schemeClr val="tx1"/>
                </a:solidFill>
                <a:latin typeface="+mn-lt"/>
                <a:ea typeface="+mn-ea"/>
                <a:cs typeface="+mn-cs"/>
              </a:rPr>
              <a:t>Scherrer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Institut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Villigen</a:t>
            </a:r>
            <a:r>
              <a:rPr lang="en-US" sz="1200" b="0" i="0" u="none" strike="noStrike" kern="1200" baseline="0" dirty="0" smtClean="0">
                <a:solidFill>
                  <a:schemeClr val="tx1"/>
                </a:solidFill>
                <a:latin typeface="+mn-lt"/>
                <a:ea typeface="+mn-ea"/>
                <a:cs typeface="+mn-cs"/>
              </a:rPr>
              <a:t>, Switzerland 6John de </a:t>
            </a:r>
            <a:r>
              <a:rPr lang="en-US" sz="1200" b="0" i="0" u="none" strike="noStrike" kern="1200" baseline="0" dirty="0" err="1" smtClean="0">
                <a:solidFill>
                  <a:schemeClr val="tx1"/>
                </a:solidFill>
                <a:latin typeface="+mn-lt"/>
                <a:ea typeface="+mn-ea"/>
                <a:cs typeface="+mn-cs"/>
              </a:rPr>
              <a:t>Laeter</a:t>
            </a:r>
            <a:r>
              <a:rPr lang="en-US" sz="1200" b="0" i="0" u="none" strike="noStrike" kern="1200" baseline="0" dirty="0" smtClean="0">
                <a:solidFill>
                  <a:schemeClr val="tx1"/>
                </a:solidFill>
                <a:latin typeface="+mn-lt"/>
                <a:ea typeface="+mn-ea"/>
                <a:cs typeface="+mn-cs"/>
              </a:rPr>
              <a:t> Centre for Mass Spectrometry, Curtin University, Bentley, Australia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Holly Winton: </a:t>
            </a:r>
            <a:r>
              <a:rPr lang="en-US" sz="1200" b="0" i="0" u="none" strike="noStrike" kern="1200" baseline="0" dirty="0" err="1" smtClean="0">
                <a:solidFill>
                  <a:schemeClr val="tx1"/>
                </a:solidFill>
                <a:latin typeface="+mn-lt"/>
                <a:ea typeface="+mn-ea"/>
                <a:cs typeface="+mn-cs"/>
              </a:rPr>
              <a:t>icecoreys@gmail.com</a:t>
            </a:r>
            <a:r>
              <a:rPr lang="en-US" sz="1200" b="0" i="0" u="none" strike="noStrike" kern="1200" baseline="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4667A13C-A4BA-3348-B2DC-1BAC2DFA8645}" type="slidenum">
              <a:rPr lang="en-US" smtClean="0"/>
              <a:t>39</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0" b="0" i="0" u="none" strike="noStrike" baseline="0" dirty="0" smtClean="0">
                <a:solidFill>
                  <a:srgbClr val="211D1E"/>
                </a:solidFill>
                <a:latin typeface="Avenir Next Medium"/>
              </a:rPr>
              <a:t>Past sea ice reconstruction - proxy data and modeling </a:t>
            </a:r>
          </a:p>
          <a:p>
            <a:endParaRPr lang="en-US" sz="1600" b="0" i="0" u="none" strike="noStrike" baseline="0" dirty="0" smtClean="0">
              <a:solidFill>
                <a:srgbClr val="211D1E"/>
              </a:solidFill>
              <a:latin typeface="Avenir Next"/>
            </a:endParaRPr>
          </a:p>
          <a:p>
            <a:r>
              <a:rPr lang="en-US" sz="1600" b="0" i="0" u="none" strike="noStrike" baseline="0" dirty="0" smtClean="0">
                <a:solidFill>
                  <a:srgbClr val="211D1E"/>
                </a:solidFill>
                <a:latin typeface="Avenir Next"/>
              </a:rPr>
              <a:t>Rainer Gersonde</a:t>
            </a:r>
            <a:r>
              <a:rPr lang="en-US" sz="800" b="0" i="0" u="none" strike="noStrike" baseline="0" dirty="0" smtClean="0">
                <a:solidFill>
                  <a:srgbClr val="211D1E"/>
                </a:solidFill>
                <a:latin typeface="Avenir Next"/>
              </a:rPr>
              <a:t>1</a:t>
            </a:r>
            <a:r>
              <a:rPr lang="en-US" sz="1600" b="0" i="0" u="none" strike="noStrike" baseline="0" dirty="0" smtClean="0">
                <a:solidFill>
                  <a:srgbClr val="211D1E"/>
                </a:solidFill>
                <a:latin typeface="Avenir Next"/>
              </a:rPr>
              <a:t>, A. de Vernal</a:t>
            </a:r>
            <a:r>
              <a:rPr lang="en-US" sz="800" b="0" i="0" u="none" strike="noStrike" baseline="0" dirty="0" smtClean="0">
                <a:solidFill>
                  <a:srgbClr val="211D1E"/>
                </a:solidFill>
                <a:latin typeface="Avenir Next"/>
              </a:rPr>
              <a:t>2 </a:t>
            </a:r>
            <a:r>
              <a:rPr lang="en-US" sz="1600" b="0" i="0" u="none" strike="noStrike" baseline="0" dirty="0" smtClean="0">
                <a:solidFill>
                  <a:srgbClr val="211D1E"/>
                </a:solidFill>
                <a:latin typeface="Avenir Next"/>
              </a:rPr>
              <a:t>and E. W. Wolff</a:t>
            </a:r>
            <a:r>
              <a:rPr lang="en-US" sz="800" b="0" i="0" u="none" strike="noStrike" baseline="0" dirty="0" smtClean="0">
                <a:solidFill>
                  <a:srgbClr val="211D1E"/>
                </a:solidFill>
                <a:latin typeface="Avenir Next"/>
              </a:rPr>
              <a:t>3 </a:t>
            </a:r>
          </a:p>
          <a:p>
            <a:endParaRPr lang="pl-PL" sz="800" b="0" i="0" u="none" strike="noStrike" baseline="0" dirty="0" smtClean="0">
              <a:solidFill>
                <a:srgbClr val="211D1E"/>
              </a:solidFill>
              <a:latin typeface="Avenir Next"/>
            </a:endParaRPr>
          </a:p>
          <a:p>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Comparison of marine (PS1768-8) and ice core (EDC) records documenting Antarctic sea ice variability during the last climate cycle. In the middle top panel, the location of the </a:t>
            </a:r>
            <a:r>
              <a:rPr lang="en-US" sz="1200" b="0" i="0" u="none" strike="noStrike" kern="1200" baseline="0" dirty="0" err="1" smtClean="0">
                <a:solidFill>
                  <a:schemeClr val="tx1"/>
                </a:solidFill>
                <a:latin typeface="+mn-lt"/>
                <a:ea typeface="+mn-ea"/>
                <a:cs typeface="+mn-cs"/>
              </a:rPr>
              <a:t>EDCand</a:t>
            </a:r>
            <a:r>
              <a:rPr lang="en-US" sz="1200" b="0" i="0" u="none" strike="noStrike" kern="1200" baseline="0" dirty="0" smtClean="0">
                <a:solidFill>
                  <a:schemeClr val="tx1"/>
                </a:solidFill>
                <a:latin typeface="+mn-lt"/>
                <a:ea typeface="+mn-ea"/>
                <a:cs typeface="+mn-cs"/>
              </a:rPr>
              <a:t> the marine core are presented relative to the modern average winter sea ice extent (WSI, at 40% concentration) and the Antarctic Polar Front (APF). The records show concurring sea ice minima during the Marine Isotope Stages (MIS) 5 and 1, and similar sea ice retreat during the glacial/interglacial transitions. The marine record displays strong variability during MIS 2-4, while the ice core record shows a more stable signal. Data from </a:t>
            </a:r>
            <a:r>
              <a:rPr lang="en-US" sz="1200" b="0" i="0" u="none" strike="noStrike" kern="1200" baseline="0" dirty="0" err="1" smtClean="0">
                <a:solidFill>
                  <a:schemeClr val="tx1"/>
                </a:solidFill>
                <a:latin typeface="+mn-lt"/>
                <a:ea typeface="+mn-ea"/>
                <a:cs typeface="+mn-cs"/>
              </a:rPr>
              <a:t>Esper</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Gersonde</a:t>
            </a:r>
            <a:r>
              <a:rPr lang="en-US" sz="1200" b="0" i="0" u="none" strike="noStrike" kern="1200" baseline="0" dirty="0" smtClean="0">
                <a:solidFill>
                  <a:schemeClr val="tx1"/>
                </a:solidFill>
                <a:latin typeface="+mn-lt"/>
                <a:ea typeface="+mn-ea"/>
                <a:cs typeface="+mn-cs"/>
              </a:rPr>
              <a:t> 2014 and Wolff et al. 2006.</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1Alfred-Wegener-Institute Helmholtz Centre for Polar and Marine Research, Bremerhaven, Germany </a:t>
            </a:r>
          </a:p>
          <a:p>
            <a:r>
              <a:rPr lang="en-US" sz="1200" b="0" i="0" u="none" strike="noStrike" kern="1200" baseline="0" dirty="0" smtClean="0">
                <a:solidFill>
                  <a:schemeClr val="tx1"/>
                </a:solidFill>
                <a:latin typeface="+mn-lt"/>
                <a:ea typeface="+mn-ea"/>
                <a:cs typeface="+mn-cs"/>
              </a:rPr>
              <a:t>2GEOTOP, </a:t>
            </a:r>
            <a:r>
              <a:rPr lang="en-US" sz="1200" b="0" i="0" u="none" strike="noStrike" kern="1200" baseline="0" dirty="0" err="1" smtClean="0">
                <a:solidFill>
                  <a:schemeClr val="tx1"/>
                </a:solidFill>
                <a:latin typeface="+mn-lt"/>
                <a:ea typeface="+mn-ea"/>
                <a:cs typeface="+mn-cs"/>
              </a:rPr>
              <a:t>Université</a:t>
            </a:r>
            <a:r>
              <a:rPr lang="en-US" sz="1200" b="0" i="0" u="none" strike="noStrike" kern="1200" baseline="0" dirty="0" smtClean="0">
                <a:solidFill>
                  <a:schemeClr val="tx1"/>
                </a:solidFill>
                <a:latin typeface="+mn-lt"/>
                <a:ea typeface="+mn-ea"/>
                <a:cs typeface="+mn-cs"/>
              </a:rPr>
              <a:t> du Québec </a:t>
            </a:r>
            <a:r>
              <a:rPr lang="en-US" sz="1200" b="0" i="0" u="none" strike="noStrike" kern="1200" baseline="0" dirty="0" err="1" smtClean="0">
                <a:solidFill>
                  <a:schemeClr val="tx1"/>
                </a:solidFill>
                <a:latin typeface="+mn-lt"/>
                <a:ea typeface="+mn-ea"/>
                <a:cs typeface="+mn-cs"/>
              </a:rPr>
              <a:t>à</a:t>
            </a:r>
            <a:r>
              <a:rPr lang="en-US" sz="1200" b="0" i="0" u="none" strike="noStrike" kern="1200" baseline="0" dirty="0" smtClean="0">
                <a:solidFill>
                  <a:schemeClr val="tx1"/>
                </a:solidFill>
                <a:latin typeface="+mn-lt"/>
                <a:ea typeface="+mn-ea"/>
                <a:cs typeface="+mn-cs"/>
              </a:rPr>
              <a:t> Montréal, Canada </a:t>
            </a:r>
          </a:p>
          <a:p>
            <a:r>
              <a:rPr lang="en-US" sz="1200" b="0" i="0" u="none" strike="noStrike" kern="1200" baseline="0" dirty="0" smtClean="0">
                <a:solidFill>
                  <a:schemeClr val="tx1"/>
                </a:solidFill>
                <a:latin typeface="+mn-lt"/>
                <a:ea typeface="+mn-ea"/>
                <a:cs typeface="+mn-cs"/>
              </a:rPr>
              <a:t>3Department of Earth Sciences, University of Cambridge, UK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Rainer </a:t>
            </a:r>
            <a:r>
              <a:rPr lang="en-US" sz="1200" b="0" i="0" u="none" strike="noStrike" kern="1200" baseline="0" dirty="0" err="1" smtClean="0">
                <a:solidFill>
                  <a:schemeClr val="tx1"/>
                </a:solidFill>
                <a:latin typeface="+mn-lt"/>
                <a:ea typeface="+mn-ea"/>
                <a:cs typeface="+mn-cs"/>
              </a:rPr>
              <a:t>Gersonde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Rainer.Gersonde@awi.de</a:t>
            </a:r>
            <a:r>
              <a:rPr lang="en-US" sz="1200" b="0" i="0" u="none" strike="noStrike" kern="1200" baseline="0" dirty="0" smtClean="0">
                <a:solidFill>
                  <a:schemeClr val="tx1"/>
                </a:solidFill>
                <a:latin typeface="+mn-lt"/>
                <a:ea typeface="+mn-ea"/>
                <a:cs typeface="+mn-cs"/>
              </a:rPr>
              <a:t> </a:t>
            </a:r>
            <a:endParaRPr lang="pl-PL" sz="1200" b="1" i="0" u="none" strike="noStrike" baseline="0" dirty="0" smtClean="0">
              <a:solidFill>
                <a:srgbClr val="F7921C"/>
              </a:solidFill>
              <a:latin typeface="Avenir Next Demi Bold"/>
            </a:endParaRPr>
          </a:p>
        </p:txBody>
      </p:sp>
      <p:sp>
        <p:nvSpPr>
          <p:cNvPr id="4" name="Slide Number Placeholder 3"/>
          <p:cNvSpPr>
            <a:spLocks noGrp="1"/>
          </p:cNvSpPr>
          <p:nvPr>
            <p:ph type="sldNum" sz="quarter" idx="10"/>
          </p:nvPr>
        </p:nvSpPr>
        <p:spPr/>
        <p:txBody>
          <a:bodyPr/>
          <a:lstStyle/>
          <a:p>
            <a:fld id="{4667A13C-A4BA-3348-B2DC-1BAC2DFA8645}" type="slidenum">
              <a:rPr lang="en-US" smtClean="0"/>
              <a:t>40</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Mineral dust: Meteorological controls and climate impacts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Kerstin Schepanski1, U. Merkel2 and I. Tegen1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The atmospheric dust cycle and related feedback mechanisms.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1Leibniz Institute for Tropospheric Research, Leipzig, Germany </a:t>
            </a:r>
          </a:p>
          <a:p>
            <a:r>
              <a:rPr lang="en-US" sz="1200" b="0" i="0" u="none" strike="noStrike" kern="1200" baseline="0" dirty="0" smtClean="0">
                <a:solidFill>
                  <a:schemeClr val="tx1"/>
                </a:solidFill>
                <a:latin typeface="+mn-lt"/>
                <a:ea typeface="+mn-ea"/>
                <a:cs typeface="+mn-cs"/>
              </a:rPr>
              <a:t>2MARUM, Bremen, Germany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Kerstin </a:t>
            </a:r>
            <a:r>
              <a:rPr lang="en-US" sz="1200" b="0" i="0" u="none" strike="noStrike" kern="1200" baseline="0" dirty="0" err="1" smtClean="0">
                <a:solidFill>
                  <a:schemeClr val="tx1"/>
                </a:solidFill>
                <a:latin typeface="+mn-lt"/>
                <a:ea typeface="+mn-ea"/>
                <a:cs typeface="+mn-cs"/>
              </a:rPr>
              <a:t>Schepanski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schepanski@tropos.de</a:t>
            </a:r>
            <a:r>
              <a:rPr lang="en-US" sz="1200" b="0" i="0" u="none" strike="noStrike" kern="1200" baseline="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4667A13C-A4BA-3348-B2DC-1BAC2DFA8645}" type="slidenum">
              <a:rPr lang="en-US" smtClean="0"/>
              <a:t>5</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PAGES2k: Advances in climate field reconstructions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Kevin J Anchukaitis1 and Nicholas McKay2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Woods Hole, United States, 15-16 April 2014 </a:t>
            </a: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Correlation between March-August mean temperatures and </a:t>
            </a:r>
            <a:r>
              <a:rPr lang="en-US" sz="1200" b="1" i="0" u="none" strike="noStrike" kern="1200" baseline="0" dirty="0" smtClean="0">
                <a:solidFill>
                  <a:schemeClr val="tx1"/>
                </a:solidFill>
                <a:latin typeface="+mn-lt"/>
                <a:ea typeface="+mn-ea"/>
                <a:cs typeface="+mn-cs"/>
              </a:rPr>
              <a:t>(A) </a:t>
            </a:r>
            <a:r>
              <a:rPr lang="en-US" sz="1200" b="0" i="0" u="none" strike="noStrike" kern="1200" baseline="0" dirty="0" smtClean="0">
                <a:solidFill>
                  <a:schemeClr val="tx1"/>
                </a:solidFill>
                <a:latin typeface="+mn-lt"/>
                <a:ea typeface="+mn-ea"/>
                <a:cs typeface="+mn-cs"/>
              </a:rPr>
              <a:t>simulated </a:t>
            </a:r>
            <a:r>
              <a:rPr lang="en-US" sz="1200" b="0" i="0" u="none" strike="noStrike" kern="1200" baseline="0" dirty="0" err="1" smtClean="0">
                <a:solidFill>
                  <a:schemeClr val="tx1"/>
                </a:solidFill>
                <a:latin typeface="+mn-lt"/>
                <a:ea typeface="+mn-ea"/>
                <a:cs typeface="+mn-cs"/>
              </a:rPr>
              <a:t>pseudoproxy</a:t>
            </a:r>
            <a:r>
              <a:rPr lang="en-US" sz="1200" b="0" i="0" u="none" strike="noStrike" kern="1200" baseline="0" dirty="0" smtClean="0">
                <a:solidFill>
                  <a:schemeClr val="tx1"/>
                </a:solidFill>
                <a:latin typeface="+mn-lt"/>
                <a:ea typeface="+mn-ea"/>
                <a:cs typeface="+mn-cs"/>
              </a:rPr>
              <a:t> and </a:t>
            </a:r>
            <a:r>
              <a:rPr lang="en-US" sz="1200" b="1" i="0" u="none" strike="noStrike" kern="1200" baseline="0" dirty="0" smtClean="0">
                <a:solidFill>
                  <a:schemeClr val="tx1"/>
                </a:solidFill>
                <a:latin typeface="+mn-lt"/>
                <a:ea typeface="+mn-ea"/>
                <a:cs typeface="+mn-cs"/>
              </a:rPr>
              <a:t>(B) </a:t>
            </a:r>
            <a:r>
              <a:rPr lang="en-US" sz="1200" b="0" i="0" u="none" strike="noStrike" kern="1200" baseline="0" dirty="0" smtClean="0">
                <a:solidFill>
                  <a:schemeClr val="tx1"/>
                </a:solidFill>
                <a:latin typeface="+mn-lt"/>
                <a:ea typeface="+mn-ea"/>
                <a:cs typeface="+mn-cs"/>
              </a:rPr>
              <a:t>actual tree-ring chronologies from the </a:t>
            </a:r>
            <a:r>
              <a:rPr lang="en-US" sz="1200" b="0" i="0" u="none" strike="noStrike" kern="1200" baseline="0" dirty="0" err="1" smtClean="0">
                <a:solidFill>
                  <a:schemeClr val="tx1"/>
                </a:solidFill>
                <a:latin typeface="+mn-lt"/>
                <a:ea typeface="+mn-ea"/>
                <a:cs typeface="+mn-cs"/>
              </a:rPr>
              <a:t>Yamal</a:t>
            </a:r>
            <a:r>
              <a:rPr lang="en-US" sz="1200" b="0" i="0" u="none" strike="noStrike" kern="1200" baseline="0" dirty="0" smtClean="0">
                <a:solidFill>
                  <a:schemeClr val="tx1"/>
                </a:solidFill>
                <a:latin typeface="+mn-lt"/>
                <a:ea typeface="+mn-ea"/>
                <a:cs typeface="+mn-cs"/>
              </a:rPr>
              <a:t> Peninsula (</a:t>
            </a:r>
            <a:r>
              <a:rPr lang="en-US" sz="1200" b="0" i="0" u="none" strike="noStrike" kern="1200" baseline="0" dirty="0" err="1" smtClean="0">
                <a:solidFill>
                  <a:schemeClr val="tx1"/>
                </a:solidFill>
                <a:latin typeface="+mn-lt"/>
                <a:ea typeface="+mn-ea"/>
                <a:cs typeface="+mn-cs"/>
              </a:rPr>
              <a:t>Briffa</a:t>
            </a:r>
            <a:r>
              <a:rPr lang="en-US" sz="1200" b="0" i="0" u="none" strike="noStrike" kern="1200" baseline="0" dirty="0" smtClean="0">
                <a:solidFill>
                  <a:schemeClr val="tx1"/>
                </a:solidFill>
                <a:latin typeface="+mn-lt"/>
                <a:ea typeface="+mn-ea"/>
                <a:cs typeface="+mn-cs"/>
              </a:rPr>
              <a:t> et al. 2008; McKay and Kaufman 2014). The </a:t>
            </a:r>
            <a:r>
              <a:rPr lang="en-US" sz="1200" b="0" i="0" u="none" strike="noStrike" kern="1200" baseline="0" dirty="0" err="1" smtClean="0">
                <a:solidFill>
                  <a:schemeClr val="tx1"/>
                </a:solidFill>
                <a:latin typeface="+mn-lt"/>
                <a:ea typeface="+mn-ea"/>
                <a:cs typeface="+mn-cs"/>
              </a:rPr>
              <a:t>pseudoproxy</a:t>
            </a:r>
            <a:r>
              <a:rPr lang="en-US" sz="1200" b="0" i="0" u="none" strike="noStrike" kern="1200" baseline="0" dirty="0" smtClean="0">
                <a:solidFill>
                  <a:schemeClr val="tx1"/>
                </a:solidFill>
                <a:latin typeface="+mn-lt"/>
                <a:ea typeface="+mn-ea"/>
                <a:cs typeface="+mn-cs"/>
              </a:rPr>
              <a:t> series was created using simulated temperatures from the last millennium NCARCCSM4 simulation with additional Gaussian noise to mimic the signal-to-noise ratio of the actual chronology. Correlations for the </a:t>
            </a:r>
            <a:r>
              <a:rPr lang="en-US" sz="1200" b="0" i="0" u="none" strike="noStrike" kern="1200" baseline="0" dirty="0" err="1" smtClean="0">
                <a:solidFill>
                  <a:schemeClr val="tx1"/>
                </a:solidFill>
                <a:latin typeface="+mn-lt"/>
                <a:ea typeface="+mn-ea"/>
                <a:cs typeface="+mn-cs"/>
              </a:rPr>
              <a:t>pseudoproxy</a:t>
            </a:r>
            <a:r>
              <a:rPr lang="en-US" sz="1200" b="0" i="0" u="none" strike="noStrike" kern="1200" baseline="0" dirty="0" smtClean="0">
                <a:solidFill>
                  <a:schemeClr val="tx1"/>
                </a:solidFill>
                <a:latin typeface="+mn-lt"/>
                <a:ea typeface="+mn-ea"/>
                <a:cs typeface="+mn-cs"/>
              </a:rPr>
              <a:t> series are with the corresponding CCSM4 mean surface temperature field, while the actual </a:t>
            </a:r>
            <a:r>
              <a:rPr lang="en-US" sz="1200" b="0" i="0" u="none" strike="noStrike" kern="1200" baseline="0" dirty="0" err="1" smtClean="0">
                <a:solidFill>
                  <a:schemeClr val="tx1"/>
                </a:solidFill>
                <a:latin typeface="+mn-lt"/>
                <a:ea typeface="+mn-ea"/>
                <a:cs typeface="+mn-cs"/>
              </a:rPr>
              <a:t>Yamal</a:t>
            </a:r>
            <a:r>
              <a:rPr lang="en-US" sz="1200" b="0" i="0" u="none" strike="noStrike" kern="1200" baseline="0" dirty="0" smtClean="0">
                <a:solidFill>
                  <a:schemeClr val="tx1"/>
                </a:solidFill>
                <a:latin typeface="+mn-lt"/>
                <a:ea typeface="+mn-ea"/>
                <a:cs typeface="+mn-cs"/>
              </a:rPr>
              <a:t> chronology is correlated against the GISTEMP (Hansen et al. 2010) combined land-sea temperature field. The star indicates the location of the chronology.</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1Department of Geology and Geophysics, Woods Hole Oceanographic Institution, Woods Hole, USA </a:t>
            </a:r>
          </a:p>
          <a:p>
            <a:r>
              <a:rPr lang="en-US" sz="1200" b="0" i="0" u="none" strike="noStrike" kern="1200" baseline="0" dirty="0" smtClean="0">
                <a:solidFill>
                  <a:schemeClr val="tx1"/>
                </a:solidFill>
                <a:latin typeface="+mn-lt"/>
                <a:ea typeface="+mn-ea"/>
                <a:cs typeface="+mn-cs"/>
              </a:rPr>
              <a:t>2School of Earth Sciences and Environmental Sustainability, Northern Arizona University, Flagstaff, USA</a:t>
            </a:r>
          </a:p>
          <a:p>
            <a:r>
              <a:rPr lang="en-US" sz="1200" b="0" i="0" u="none" strike="noStrike" kern="1200" baseline="0" dirty="0" smtClean="0">
                <a:solidFill>
                  <a:schemeClr val="tx1"/>
                </a:solidFill>
                <a:latin typeface="+mn-lt"/>
                <a:ea typeface="+mn-ea"/>
                <a:cs typeface="+mn-cs"/>
              </a:rPr>
              <a:t> </a:t>
            </a: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Kevin </a:t>
            </a:r>
            <a:r>
              <a:rPr lang="en-US" sz="1200" b="0" i="0" u="none" strike="noStrike" kern="1200" baseline="0" dirty="0" err="1" smtClean="0">
                <a:solidFill>
                  <a:schemeClr val="tx1"/>
                </a:solidFill>
                <a:latin typeface="+mn-lt"/>
                <a:ea typeface="+mn-ea"/>
                <a:cs typeface="+mn-cs"/>
              </a:rPr>
              <a:t>Anchukaitis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kja@whoi.edu</a:t>
            </a:r>
            <a:r>
              <a:rPr lang="en-US" sz="1200" b="0" i="0" u="none" strike="noStrike" kern="1200" baseline="0" dirty="0" smtClean="0">
                <a:solidFill>
                  <a:schemeClr val="tx1"/>
                </a:solidFill>
                <a:latin typeface="+mn-lt"/>
                <a:ea typeface="+mn-ea"/>
                <a:cs typeface="+mn-cs"/>
              </a:rPr>
              <a:t> </a:t>
            </a:r>
            <a:endParaRPr lang="pl-PL" sz="1200" b="1" i="0" u="none" strike="noStrike" baseline="0" dirty="0" smtClean="0">
              <a:solidFill>
                <a:srgbClr val="F7921C"/>
              </a:solidFill>
              <a:latin typeface="Avenir Next Demi Bold"/>
            </a:endParaRPr>
          </a:p>
        </p:txBody>
      </p:sp>
      <p:sp>
        <p:nvSpPr>
          <p:cNvPr id="4" name="Slide Number Placeholder 3"/>
          <p:cNvSpPr>
            <a:spLocks noGrp="1"/>
          </p:cNvSpPr>
          <p:nvPr>
            <p:ph type="sldNum" sz="quarter" idx="10"/>
          </p:nvPr>
        </p:nvSpPr>
        <p:spPr/>
        <p:txBody>
          <a:bodyPr/>
          <a:lstStyle/>
          <a:p>
            <a:fld id="{4667A13C-A4BA-3348-B2DC-1BAC2DFA8645}" type="slidenum">
              <a:rPr lang="en-US" smtClean="0"/>
              <a:t>41</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Understanding and reconstructing the Asian climate of the last 2000 years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Quansheng</a:t>
            </a:r>
            <a:r>
              <a:rPr lang="en-US" sz="1200" b="0" i="0" u="none" strike="noStrike" kern="1200" baseline="0" dirty="0" smtClean="0">
                <a:solidFill>
                  <a:schemeClr val="tx1"/>
                </a:solidFill>
                <a:latin typeface="+mn-lt"/>
                <a:ea typeface="+mn-ea"/>
                <a:cs typeface="+mn-cs"/>
              </a:rPr>
              <a:t> Ge1, Z. Hao1, X. Shao1, H. Borgaonkar2, J. Luterbacher3, T. Nakatsuka4, M. Sano4, O. Solomina5 and L. Zhou6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3rd Asia2k workshop, Beijing, China, 26-27 May 2014 </a:t>
            </a: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Phase I database of the Asia 2k group as published in the PAGES 2k Consortium paper (2013). A major task for the group is to add many of the available non-tree ring records to the database.</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1Institute of Geographic Sciences and Natural Resources Research, Chinese Academy of Sciences, China; </a:t>
            </a:r>
          </a:p>
          <a:p>
            <a:r>
              <a:rPr lang="en-US" sz="1200" b="0" i="0" u="none" strike="noStrike" kern="1200" baseline="0" dirty="0" smtClean="0">
                <a:solidFill>
                  <a:schemeClr val="tx1"/>
                </a:solidFill>
                <a:latin typeface="+mn-lt"/>
                <a:ea typeface="+mn-ea"/>
                <a:cs typeface="+mn-cs"/>
              </a:rPr>
              <a:t>2Indian Institute of Tropical Meteorology, Pune, India </a:t>
            </a:r>
          </a:p>
          <a:p>
            <a:r>
              <a:rPr lang="en-US" sz="1200" b="0" i="0" u="none" strike="noStrike" kern="1200" baseline="0" dirty="0" smtClean="0">
                <a:solidFill>
                  <a:schemeClr val="tx1"/>
                </a:solidFill>
                <a:latin typeface="+mn-lt"/>
                <a:ea typeface="+mn-ea"/>
                <a:cs typeface="+mn-cs"/>
              </a:rPr>
              <a:t>3Department of Geography, Justus-Liebig-University Giessen, Germany </a:t>
            </a:r>
          </a:p>
          <a:p>
            <a:r>
              <a:rPr lang="en-US" sz="1200" b="0" i="0" u="none" strike="noStrike" kern="1200" baseline="0" dirty="0" smtClean="0">
                <a:solidFill>
                  <a:schemeClr val="tx1"/>
                </a:solidFill>
                <a:latin typeface="+mn-lt"/>
                <a:ea typeface="+mn-ea"/>
                <a:cs typeface="+mn-cs"/>
              </a:rPr>
              <a:t>4Research Institute of Humanity and Nature, Kyoto, Japan </a:t>
            </a:r>
          </a:p>
          <a:p>
            <a:r>
              <a:rPr lang="en-US" sz="1200" b="0" i="0" u="none" strike="noStrike" kern="1200" baseline="0" dirty="0" smtClean="0">
                <a:solidFill>
                  <a:schemeClr val="tx1"/>
                </a:solidFill>
                <a:latin typeface="+mn-lt"/>
                <a:ea typeface="+mn-ea"/>
                <a:cs typeface="+mn-cs"/>
              </a:rPr>
              <a:t>5Institute of Geography, Russian Academy of Sciences, Moscow, Russia </a:t>
            </a:r>
          </a:p>
          <a:p>
            <a:r>
              <a:rPr lang="en-US" sz="1200" b="0" i="0" u="none" strike="noStrike" kern="1200" baseline="0" dirty="0" smtClean="0">
                <a:solidFill>
                  <a:schemeClr val="tx1"/>
                </a:solidFill>
                <a:latin typeface="+mn-lt"/>
                <a:ea typeface="+mn-ea"/>
                <a:cs typeface="+mn-cs"/>
              </a:rPr>
              <a:t>6Department of Geography, Peking University, Beijing, China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err="1" smtClean="0">
                <a:solidFill>
                  <a:schemeClr val="tx1"/>
                </a:solidFill>
                <a:latin typeface="+mn-lt"/>
                <a:ea typeface="+mn-ea"/>
                <a:cs typeface="+mn-cs"/>
              </a:rPr>
              <a:t>Zhixin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Hao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haozx@igsnrr.ac.cn</a:t>
            </a:r>
            <a:r>
              <a:rPr lang="en-US" sz="1200" b="0" i="0" u="none" strike="noStrike" kern="1200" baseline="0" dirty="0" smtClean="0">
                <a:solidFill>
                  <a:schemeClr val="tx1"/>
                </a:solidFill>
                <a:latin typeface="+mn-lt"/>
                <a:ea typeface="+mn-ea"/>
                <a:cs typeface="+mn-cs"/>
              </a:rPr>
              <a:t> </a:t>
            </a:r>
            <a:endParaRPr lang="pl-PL" sz="1200" b="1" i="0" u="none" strike="noStrike" baseline="0" dirty="0" smtClean="0">
              <a:solidFill>
                <a:srgbClr val="F7921C"/>
              </a:solidFill>
              <a:latin typeface="Avenir Next Demi Bold"/>
            </a:endParaRPr>
          </a:p>
        </p:txBody>
      </p:sp>
      <p:sp>
        <p:nvSpPr>
          <p:cNvPr id="4" name="Slide Number Placeholder 3"/>
          <p:cNvSpPr>
            <a:spLocks noGrp="1"/>
          </p:cNvSpPr>
          <p:nvPr>
            <p:ph type="sldNum" sz="quarter" idx="10"/>
          </p:nvPr>
        </p:nvSpPr>
        <p:spPr/>
        <p:txBody>
          <a:bodyPr/>
          <a:lstStyle/>
          <a:p>
            <a:fld id="{4667A13C-A4BA-3348-B2DC-1BAC2DFA8645}" type="slidenum">
              <a:rPr lang="en-US" smtClean="0"/>
              <a:t>42</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 novel </a:t>
            </a:r>
            <a:r>
              <a:rPr lang="en-US" sz="1200" b="0" i="0" u="none" strike="noStrike" kern="1200" baseline="0" dirty="0" err="1" smtClean="0">
                <a:solidFill>
                  <a:schemeClr val="tx1"/>
                </a:solidFill>
                <a:latin typeface="+mn-lt"/>
                <a:ea typeface="+mn-ea"/>
                <a:cs typeface="+mn-cs"/>
              </a:rPr>
              <a:t>multiproxy</a:t>
            </a:r>
            <a:r>
              <a:rPr lang="en-US" sz="1200" b="0" i="0" u="none" strike="noStrike" kern="1200" baseline="0" dirty="0" smtClean="0">
                <a:solidFill>
                  <a:schemeClr val="tx1"/>
                </a:solidFill>
                <a:latin typeface="+mn-lt"/>
                <a:ea typeface="+mn-ea"/>
                <a:cs typeface="+mn-cs"/>
              </a:rPr>
              <a:t> approach: The </a:t>
            </a:r>
            <a:r>
              <a:rPr lang="en-US" sz="1200" b="0" i="0" u="none" strike="noStrike" kern="1200" baseline="0" dirty="0" err="1" smtClean="0">
                <a:solidFill>
                  <a:schemeClr val="tx1"/>
                </a:solidFill>
                <a:latin typeface="+mn-lt"/>
                <a:ea typeface="+mn-ea"/>
                <a:cs typeface="+mn-cs"/>
              </a:rPr>
              <a:t>PAGESNorth</a:t>
            </a:r>
            <a:r>
              <a:rPr lang="en-US" sz="1200" b="0" i="0" u="none" strike="noStrike" kern="1200" baseline="0" dirty="0" smtClean="0">
                <a:solidFill>
                  <a:schemeClr val="tx1"/>
                </a:solidFill>
                <a:latin typeface="+mn-lt"/>
                <a:ea typeface="+mn-ea"/>
                <a:cs typeface="+mn-cs"/>
              </a:rPr>
              <a:t> America 2k working group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Nicholas McKay </a:t>
            </a:r>
          </a:p>
          <a:p>
            <a:endParaRPr lang="en-US" sz="1200" b="0" i="0" u="none" strike="noStrike" kern="1200" baseline="0" dirty="0" smtClean="0">
              <a:solidFill>
                <a:schemeClr val="tx1"/>
              </a:solidFill>
              <a:latin typeface="+mn-lt"/>
              <a:ea typeface="+mn-ea"/>
              <a:cs typeface="+mn-cs"/>
            </a:endParaRPr>
          </a:p>
          <a:p>
            <a:r>
              <a:rPr lang="fr-FR" sz="1200" b="1" i="0" u="none" strike="noStrike" kern="1200" baseline="0" dirty="0" smtClean="0">
                <a:solidFill>
                  <a:schemeClr val="tx1"/>
                </a:solidFill>
                <a:latin typeface="+mn-lt"/>
                <a:ea typeface="+mn-ea"/>
                <a:cs typeface="+mn-cs"/>
              </a:rPr>
              <a:t>Fort Collins, USA, 23-26 </a:t>
            </a:r>
            <a:r>
              <a:rPr lang="fr-FR" sz="1200" b="1" i="0" u="none" strike="noStrike" kern="1200" baseline="0" dirty="0" err="1" smtClean="0">
                <a:solidFill>
                  <a:schemeClr val="tx1"/>
                </a:solidFill>
                <a:latin typeface="+mn-lt"/>
                <a:ea typeface="+mn-ea"/>
                <a:cs typeface="+mn-cs"/>
              </a:rPr>
              <a:t>June</a:t>
            </a:r>
            <a:r>
              <a:rPr lang="fr-FR" sz="1200" b="1" i="0" u="none" strike="noStrike" kern="1200" baseline="0" dirty="0" smtClean="0">
                <a:solidFill>
                  <a:schemeClr val="tx1"/>
                </a:solidFill>
                <a:latin typeface="+mn-lt"/>
                <a:ea typeface="+mn-ea"/>
                <a:cs typeface="+mn-cs"/>
              </a:rPr>
              <a:t> 2014 </a:t>
            </a:r>
          </a:p>
          <a:p>
            <a:endParaRPr lang="fr-FR"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Preliminary delineation of sub-continental regions for </a:t>
            </a:r>
            <a:r>
              <a:rPr lang="en-US" sz="1200" b="0" i="0" u="none" strike="noStrike" kern="1200" baseline="0" dirty="0" err="1" smtClean="0">
                <a:solidFill>
                  <a:schemeClr val="tx1"/>
                </a:solidFill>
                <a:latin typeface="+mn-lt"/>
                <a:ea typeface="+mn-ea"/>
                <a:cs typeface="+mn-cs"/>
              </a:rPr>
              <a:t>multiproxy</a:t>
            </a:r>
            <a:r>
              <a:rPr lang="en-US" sz="1200" b="0" i="0" u="none" strike="noStrike" kern="1200" baseline="0" dirty="0" smtClean="0">
                <a:solidFill>
                  <a:schemeClr val="tx1"/>
                </a:solidFill>
                <a:latin typeface="+mn-lt"/>
                <a:ea typeface="+mn-ea"/>
                <a:cs typeface="+mn-cs"/>
              </a:rPr>
              <a:t>, pollen, and borehole temperature reconstructions. Regions will likely be adjusted to accommodate natural breaks in proxy data coverage</a:t>
            </a:r>
            <a:r>
              <a:rPr lang="en-US" sz="1200" b="0" i="1" u="none" strike="noStrike" kern="1200" baseline="0" dirty="0" smtClean="0">
                <a:solidFill>
                  <a:schemeClr val="tx1"/>
                </a:solidFill>
                <a:latin typeface="+mn-lt"/>
                <a:ea typeface="+mn-ea"/>
                <a:cs typeface="+mn-cs"/>
              </a:rPr>
              <a:t>.</a:t>
            </a:r>
          </a:p>
          <a:p>
            <a:endParaRPr lang="en-US" sz="1200" b="0" i="1"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School of Earth Sciences and Environmental Sustainability, Northern Arizona University, Flagstaff, USA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Nicholas McKay: </a:t>
            </a:r>
            <a:r>
              <a:rPr lang="en-US" sz="1200" b="0" i="0" u="none" strike="noStrike" kern="1200" baseline="0" dirty="0" err="1" smtClean="0">
                <a:solidFill>
                  <a:schemeClr val="tx1"/>
                </a:solidFill>
                <a:latin typeface="+mn-lt"/>
                <a:ea typeface="+mn-ea"/>
                <a:cs typeface="+mn-cs"/>
              </a:rPr>
              <a:t>Nicholas.McKay@nau.edu</a:t>
            </a:r>
            <a:r>
              <a:rPr lang="en-US" sz="1200" b="0" i="0" u="none" strike="noStrike" kern="1200" baseline="0" dirty="0" smtClean="0">
                <a:solidFill>
                  <a:schemeClr val="tx1"/>
                </a:solidFill>
                <a:latin typeface="+mn-lt"/>
                <a:ea typeface="+mn-ea"/>
                <a:cs typeface="+mn-cs"/>
              </a:rPr>
              <a:t> </a:t>
            </a:r>
            <a:endParaRPr lang="pl-PL" sz="1200" b="1" i="0" u="none" strike="noStrike" baseline="0" dirty="0" smtClean="0">
              <a:solidFill>
                <a:srgbClr val="F7921C"/>
              </a:solidFill>
              <a:latin typeface="Avenir Next Demi Bold"/>
            </a:endParaRPr>
          </a:p>
        </p:txBody>
      </p:sp>
      <p:sp>
        <p:nvSpPr>
          <p:cNvPr id="4" name="Slide Number Placeholder 3"/>
          <p:cNvSpPr>
            <a:spLocks noGrp="1"/>
          </p:cNvSpPr>
          <p:nvPr>
            <p:ph type="sldNum" sz="quarter" idx="10"/>
          </p:nvPr>
        </p:nvSpPr>
        <p:spPr/>
        <p:txBody>
          <a:bodyPr/>
          <a:lstStyle/>
          <a:p>
            <a:fld id="{4667A13C-A4BA-3348-B2DC-1BAC2DFA8645}" type="slidenum">
              <a:rPr lang="en-US" smtClean="0"/>
              <a:t>43</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Australasia’s climate variability: clues drawn from paleoclimate and model data over the last 2000 years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Joëlle</a:t>
            </a:r>
            <a:r>
              <a:rPr lang="en-US" sz="1200" b="0" i="0" u="none" strike="noStrike" kern="1200" baseline="0" dirty="0" smtClean="0">
                <a:solidFill>
                  <a:schemeClr val="tx1"/>
                </a:solidFill>
                <a:latin typeface="+mn-lt"/>
                <a:ea typeface="+mn-ea"/>
                <a:cs typeface="+mn-cs"/>
              </a:rPr>
              <a:t> Gergis1, P. Hope2, N. Abram3 and B. Henley1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3rd Aus2k workshop - 26-27 June 2014, Melbourne, Australia </a:t>
            </a: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Locations of annually resolved and lower resolution paleoclimate archives in the Australasian region.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 longer version of this workshop report is available online at </a:t>
            </a:r>
            <a:r>
              <a:rPr lang="en-US" sz="1200" b="0" i="0" u="none" strike="noStrike" kern="1200" baseline="0" dirty="0" err="1" smtClean="0">
                <a:solidFill>
                  <a:schemeClr val="tx1"/>
                </a:solidFill>
                <a:latin typeface="+mn-lt"/>
                <a:ea typeface="+mn-ea"/>
                <a:cs typeface="+mn-cs"/>
              </a:rPr>
              <a:t>www.pages-igbp.org</a:t>
            </a:r>
            <a:r>
              <a:rPr lang="en-US" sz="1200" b="0" i="0" u="none" strike="noStrike" kern="1200" baseline="0" dirty="0" smtClean="0">
                <a:solidFill>
                  <a:schemeClr val="tx1"/>
                </a:solidFill>
                <a:latin typeface="+mn-lt"/>
                <a:ea typeface="+mn-ea"/>
                <a:cs typeface="+mn-cs"/>
              </a:rPr>
              <a:t>/calendar/2014/127-pages/1198-accsp-aus2k-wshop</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1School of Earth Sciences, University of Melbourne, Australia </a:t>
            </a:r>
          </a:p>
          <a:p>
            <a:r>
              <a:rPr lang="en-US" sz="1200" b="0" i="0" u="none" strike="noStrike" kern="1200" baseline="0" dirty="0" smtClean="0">
                <a:solidFill>
                  <a:schemeClr val="tx1"/>
                </a:solidFill>
                <a:latin typeface="+mn-lt"/>
                <a:ea typeface="+mn-ea"/>
                <a:cs typeface="+mn-cs"/>
              </a:rPr>
              <a:t>2Australian Bureau of Meteorology, Melbourne, Australia </a:t>
            </a:r>
          </a:p>
          <a:p>
            <a:r>
              <a:rPr lang="en-US" sz="1200" b="0" i="0" u="none" strike="noStrike" kern="1200" baseline="0" dirty="0" smtClean="0">
                <a:solidFill>
                  <a:schemeClr val="tx1"/>
                </a:solidFill>
                <a:latin typeface="+mn-lt"/>
                <a:ea typeface="+mn-ea"/>
                <a:cs typeface="+mn-cs"/>
              </a:rPr>
              <a:t>3Research School of Earth Sciences, Australian National University, Canberra, Australia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err="1" smtClean="0">
                <a:solidFill>
                  <a:schemeClr val="tx1"/>
                </a:solidFill>
                <a:latin typeface="+mn-lt"/>
                <a:ea typeface="+mn-ea"/>
                <a:cs typeface="+mn-cs"/>
              </a:rPr>
              <a:t>Joëlle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Gergis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jgergis@unimelb.edu.au</a:t>
            </a:r>
            <a:r>
              <a:rPr lang="en-US" sz="1200" b="0" i="0" u="none" strike="noStrike" kern="1200" baseline="0" dirty="0" smtClean="0">
                <a:solidFill>
                  <a:schemeClr val="tx1"/>
                </a:solidFill>
                <a:latin typeface="+mn-lt"/>
                <a:ea typeface="+mn-ea"/>
                <a:cs typeface="+mn-cs"/>
              </a:rPr>
              <a:t> </a:t>
            </a:r>
            <a:endParaRPr lang="pl-PL" sz="1200" b="1" i="0" u="none" strike="noStrike" baseline="0" dirty="0" smtClean="0">
              <a:solidFill>
                <a:srgbClr val="F7921C"/>
              </a:solidFill>
              <a:latin typeface="Avenir Next Demi Bold"/>
            </a:endParaRPr>
          </a:p>
        </p:txBody>
      </p:sp>
      <p:sp>
        <p:nvSpPr>
          <p:cNvPr id="4" name="Slide Number Placeholder 3"/>
          <p:cNvSpPr>
            <a:spLocks noGrp="1"/>
          </p:cNvSpPr>
          <p:nvPr>
            <p:ph type="sldNum" sz="quarter" idx="10"/>
          </p:nvPr>
        </p:nvSpPr>
        <p:spPr/>
        <p:txBody>
          <a:bodyPr/>
          <a:lstStyle/>
          <a:p>
            <a:fld id="{4667A13C-A4BA-3348-B2DC-1BAC2DFA8645}" type="slidenum">
              <a:rPr lang="en-US" smtClean="0"/>
              <a:t>44</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smtClean="0">
                <a:solidFill>
                  <a:schemeClr val="tx1"/>
                </a:solidFill>
                <a:latin typeface="+mn-lt"/>
                <a:ea typeface="+mn-ea"/>
                <a:cs typeface="+mn-cs"/>
              </a:rPr>
              <a:t>Paleovariability</a:t>
            </a:r>
            <a:r>
              <a:rPr lang="en-US" sz="1200" b="0" i="0" u="none" strike="noStrike" kern="1200" baseline="0" dirty="0" smtClean="0">
                <a:solidFill>
                  <a:schemeClr val="tx1"/>
                </a:solidFill>
                <a:latin typeface="+mn-lt"/>
                <a:ea typeface="+mn-ea"/>
                <a:cs typeface="+mn-cs"/>
              </a:rPr>
              <a:t>: Data Model Comparisons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Chris Brierley1 and </a:t>
            </a:r>
            <a:r>
              <a:rPr lang="en-US" sz="1200" b="0" i="0" u="none" strike="noStrike" kern="1200" baseline="0" dirty="0" err="1" smtClean="0">
                <a:solidFill>
                  <a:schemeClr val="tx1"/>
                </a:solidFill>
                <a:latin typeface="+mn-lt"/>
                <a:ea typeface="+mn-ea"/>
                <a:cs typeface="+mn-cs"/>
              </a:rPr>
              <a:t>Kira</a:t>
            </a:r>
            <a:r>
              <a:rPr lang="en-US" sz="1200" b="0" i="0" u="none" strike="noStrike" kern="1200" baseline="0" dirty="0" smtClean="0">
                <a:solidFill>
                  <a:schemeClr val="tx1"/>
                </a:solidFill>
                <a:latin typeface="+mn-lt"/>
                <a:ea typeface="+mn-ea"/>
                <a:cs typeface="+mn-cs"/>
              </a:rPr>
              <a:t> Rehfeld2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London, UK, 12-14 March 2014 </a:t>
            </a: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Annual temperatures measured at Kew Gardens, London (Peterson and </a:t>
            </a:r>
            <a:r>
              <a:rPr lang="en-US" sz="1200" b="0" i="0" u="none" strike="noStrike" kern="1200" baseline="0" dirty="0" err="1" smtClean="0">
                <a:solidFill>
                  <a:schemeClr val="tx1"/>
                </a:solidFill>
                <a:latin typeface="+mn-lt"/>
                <a:ea typeface="+mn-ea"/>
                <a:cs typeface="+mn-cs"/>
              </a:rPr>
              <a:t>Vose</a:t>
            </a:r>
            <a:r>
              <a:rPr lang="en-US" sz="1200" b="0" i="0" u="none" strike="noStrike" kern="1200" baseline="0" dirty="0" smtClean="0">
                <a:solidFill>
                  <a:schemeClr val="tx1"/>
                </a:solidFill>
                <a:latin typeface="+mn-lt"/>
                <a:ea typeface="+mn-ea"/>
                <a:cs typeface="+mn-cs"/>
              </a:rPr>
              <a:t> 1997) as an example of the three potential factors’ impacting climate variability. Neither adding random noise (e.g. instrumental error), nor smoothing (e.g. </a:t>
            </a:r>
            <a:r>
              <a:rPr lang="en-US" sz="1200" b="0" i="0" u="none" strike="noStrike" kern="1200" baseline="0" dirty="0" err="1" smtClean="0">
                <a:solidFill>
                  <a:schemeClr val="tx1"/>
                </a:solidFill>
                <a:latin typeface="+mn-lt"/>
                <a:ea typeface="+mn-ea"/>
                <a:cs typeface="+mn-cs"/>
              </a:rPr>
              <a:t>bioturbation</a:t>
            </a:r>
            <a:r>
              <a:rPr lang="en-US" sz="1200" b="0" i="0" u="none" strike="noStrike" kern="1200" baseline="0" dirty="0" smtClean="0">
                <a:solidFill>
                  <a:schemeClr val="tx1"/>
                </a:solidFill>
                <a:latin typeface="+mn-lt"/>
                <a:ea typeface="+mn-ea"/>
                <a:cs typeface="+mn-cs"/>
              </a:rPr>
              <a:t>), nor snapshot-type sampling (e.g. individual organisms that only live for a single random month) substantially alters the roughly 1°Cof warming; however, the normalized estimates of variability differ in both magnitude and even sign.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1University College London, UK </a:t>
            </a:r>
          </a:p>
          <a:p>
            <a:r>
              <a:rPr lang="en-US" sz="1200" b="0" i="0" u="none" strike="noStrike" kern="1200" baseline="0" dirty="0" smtClean="0">
                <a:solidFill>
                  <a:schemeClr val="tx1"/>
                </a:solidFill>
                <a:latin typeface="+mn-lt"/>
                <a:ea typeface="+mn-ea"/>
                <a:cs typeface="+mn-cs"/>
              </a:rPr>
              <a:t>2Alfred Wegener Institute, Helmholtz Centre for Polar and Marine Research, Potsdam, Germany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Chris </a:t>
            </a:r>
            <a:r>
              <a:rPr lang="en-US" sz="1200" b="0" i="0" u="none" strike="noStrike" kern="1200" baseline="0" dirty="0" err="1" smtClean="0">
                <a:solidFill>
                  <a:schemeClr val="tx1"/>
                </a:solidFill>
                <a:latin typeface="+mn-lt"/>
                <a:ea typeface="+mn-ea"/>
                <a:cs typeface="+mn-cs"/>
              </a:rPr>
              <a:t>Brierley</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c.brierley@ucl.ac.uk</a:t>
            </a:r>
            <a:r>
              <a:rPr lang="en-US" sz="1200" b="0" i="0" u="none" strike="noStrike" kern="1200" baseline="0" dirty="0" smtClean="0">
                <a:solidFill>
                  <a:schemeClr val="tx1"/>
                </a:solidFill>
                <a:latin typeface="+mn-lt"/>
                <a:ea typeface="+mn-ea"/>
                <a:cs typeface="+mn-cs"/>
              </a:rPr>
              <a:t> </a:t>
            </a:r>
            <a:endParaRPr lang="pl-PL" sz="1200" b="1" i="0" u="none" strike="noStrike" baseline="0" dirty="0" smtClean="0">
              <a:solidFill>
                <a:srgbClr val="F7921C"/>
              </a:solidFill>
              <a:latin typeface="Avenir Next Demi Bold"/>
            </a:endParaRPr>
          </a:p>
        </p:txBody>
      </p:sp>
      <p:sp>
        <p:nvSpPr>
          <p:cNvPr id="4" name="Slide Number Placeholder 3"/>
          <p:cNvSpPr>
            <a:spLocks noGrp="1"/>
          </p:cNvSpPr>
          <p:nvPr>
            <p:ph type="sldNum" sz="quarter" idx="10"/>
          </p:nvPr>
        </p:nvSpPr>
        <p:spPr/>
        <p:txBody>
          <a:bodyPr/>
          <a:lstStyle/>
          <a:p>
            <a:fld id="{4667A13C-A4BA-3348-B2DC-1BAC2DFA8645}" type="slidenum">
              <a:rPr lang="en-US" smtClean="0"/>
              <a:t>45</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Third general meeting of PMIP3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Michel Crucifix1, E. Zorita2 and J.-Y. Peterschmitt3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Namur, Belgium, 25-30 May 2014 </a:t>
            </a: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Data-Model comparison for a "median orbit" Late Devonian simulation. The HadSM3 slab model simulated climate types and evaporation minus precipitation data are compared to lithic indicators of paleoclimate (PALEOMAP project; </a:t>
            </a:r>
            <a:r>
              <a:rPr lang="en-US" sz="1200" b="0" i="0" u="none" strike="noStrike" kern="1200" baseline="0" dirty="0" err="1" smtClean="0">
                <a:solidFill>
                  <a:schemeClr val="tx1"/>
                </a:solidFill>
                <a:latin typeface="+mn-lt"/>
                <a:ea typeface="+mn-ea"/>
                <a:cs typeface="+mn-cs"/>
              </a:rPr>
              <a:t>Scotese</a:t>
            </a:r>
            <a:r>
              <a:rPr lang="en-US" sz="1200" b="0" i="0" u="none" strike="noStrike" kern="1200" baseline="0" dirty="0" smtClean="0">
                <a:solidFill>
                  <a:schemeClr val="tx1"/>
                </a:solidFill>
                <a:latin typeface="+mn-lt"/>
                <a:ea typeface="+mn-ea"/>
                <a:cs typeface="+mn-cs"/>
              </a:rPr>
              <a:t> and Barrett 1990). Modified from De </a:t>
            </a:r>
            <a:r>
              <a:rPr lang="en-US" sz="1200" b="0" i="0" u="none" strike="noStrike" kern="1200" baseline="0" dirty="0" err="1" smtClean="0">
                <a:solidFill>
                  <a:schemeClr val="tx1"/>
                </a:solidFill>
                <a:latin typeface="+mn-lt"/>
                <a:ea typeface="+mn-ea"/>
                <a:cs typeface="+mn-cs"/>
              </a:rPr>
              <a:t>Vleeschouwer</a:t>
            </a:r>
            <a:r>
              <a:rPr lang="en-US" sz="1200" b="0" i="0" u="none" strike="noStrike" kern="1200" baseline="0" dirty="0" smtClean="0">
                <a:solidFill>
                  <a:schemeClr val="tx1"/>
                </a:solidFill>
                <a:latin typeface="+mn-lt"/>
                <a:ea typeface="+mn-ea"/>
                <a:cs typeface="+mn-cs"/>
              </a:rPr>
              <a:t> et al. 2014.</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1Georges </a:t>
            </a:r>
            <a:r>
              <a:rPr lang="en-US" sz="1200" b="0" i="0" u="none" strike="noStrike" kern="1200" baseline="0" dirty="0" err="1" smtClean="0">
                <a:solidFill>
                  <a:schemeClr val="tx1"/>
                </a:solidFill>
                <a:latin typeface="+mn-lt"/>
                <a:ea typeface="+mn-ea"/>
                <a:cs typeface="+mn-cs"/>
              </a:rPr>
              <a:t>Lemaître</a:t>
            </a:r>
            <a:r>
              <a:rPr lang="en-US" sz="1200" b="0" i="0" u="none" strike="noStrike" kern="1200" baseline="0" dirty="0" smtClean="0">
                <a:solidFill>
                  <a:schemeClr val="tx1"/>
                </a:solidFill>
                <a:latin typeface="+mn-lt"/>
                <a:ea typeface="+mn-ea"/>
                <a:cs typeface="+mn-cs"/>
              </a:rPr>
              <a:t> Centre for Earth and Climate Research, </a:t>
            </a:r>
            <a:r>
              <a:rPr lang="en-US" sz="1200" b="0" i="0" u="none" strike="noStrike" kern="1200" baseline="0" dirty="0" err="1" smtClean="0">
                <a:solidFill>
                  <a:schemeClr val="tx1"/>
                </a:solidFill>
                <a:latin typeface="+mn-lt"/>
                <a:ea typeface="+mn-ea"/>
                <a:cs typeface="+mn-cs"/>
              </a:rPr>
              <a:t>Université</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catholique</a:t>
            </a:r>
            <a:r>
              <a:rPr lang="en-US" sz="1200" b="0" i="0" u="none" strike="noStrike" kern="1200" baseline="0" dirty="0" smtClean="0">
                <a:solidFill>
                  <a:schemeClr val="tx1"/>
                </a:solidFill>
                <a:latin typeface="+mn-lt"/>
                <a:ea typeface="+mn-ea"/>
                <a:cs typeface="+mn-cs"/>
              </a:rPr>
              <a:t> de Louvain, Louvain-la- </a:t>
            </a:r>
            <a:r>
              <a:rPr lang="en-US" sz="1200" b="0" i="0" u="none" strike="noStrike" kern="1200" baseline="0" dirty="0" err="1" smtClean="0">
                <a:solidFill>
                  <a:schemeClr val="tx1"/>
                </a:solidFill>
                <a:latin typeface="+mn-lt"/>
                <a:ea typeface="+mn-ea"/>
                <a:cs typeface="+mn-cs"/>
              </a:rPr>
              <a:t>Neuve</a:t>
            </a:r>
            <a:r>
              <a:rPr lang="en-US" sz="1200" b="0" i="0" u="none" strike="noStrike" kern="1200" baseline="0" dirty="0" smtClean="0">
                <a:solidFill>
                  <a:schemeClr val="tx1"/>
                </a:solidFill>
                <a:latin typeface="+mn-lt"/>
                <a:ea typeface="+mn-ea"/>
                <a:cs typeface="+mn-cs"/>
              </a:rPr>
              <a:t>, Belgium </a:t>
            </a:r>
          </a:p>
          <a:p>
            <a:r>
              <a:rPr lang="en-US" sz="1200" b="0" i="0" u="none" strike="noStrike" kern="1200" baseline="0" dirty="0" smtClean="0">
                <a:solidFill>
                  <a:schemeClr val="tx1"/>
                </a:solidFill>
                <a:latin typeface="+mn-lt"/>
                <a:ea typeface="+mn-ea"/>
                <a:cs typeface="+mn-cs"/>
              </a:rPr>
              <a:t>2Institute for Coastal Research, </a:t>
            </a:r>
            <a:r>
              <a:rPr lang="en-US" sz="1200" b="0" i="0" u="none" strike="noStrike" kern="1200" baseline="0" dirty="0" err="1" smtClean="0">
                <a:solidFill>
                  <a:schemeClr val="tx1"/>
                </a:solidFill>
                <a:latin typeface="+mn-lt"/>
                <a:ea typeface="+mn-ea"/>
                <a:cs typeface="+mn-cs"/>
              </a:rPr>
              <a:t>Helmholz-Zentrum</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Geesthacht</a:t>
            </a:r>
            <a:r>
              <a:rPr lang="en-US" sz="1200" b="0" i="0" u="none" strike="noStrike" kern="1200" baseline="0" dirty="0" smtClean="0">
                <a:solidFill>
                  <a:schemeClr val="tx1"/>
                </a:solidFill>
                <a:latin typeface="+mn-lt"/>
                <a:ea typeface="+mn-ea"/>
                <a:cs typeface="+mn-cs"/>
              </a:rPr>
              <a:t>, Germany </a:t>
            </a:r>
          </a:p>
          <a:p>
            <a:r>
              <a:rPr lang="en-US" sz="1200" b="0" i="0" u="none" strike="noStrike" kern="1200" baseline="0" dirty="0" smtClean="0">
                <a:solidFill>
                  <a:schemeClr val="tx1"/>
                </a:solidFill>
                <a:latin typeface="+mn-lt"/>
                <a:ea typeface="+mn-ea"/>
                <a:cs typeface="+mn-cs"/>
              </a:rPr>
              <a:t>3Laboratoire des Sciences du </a:t>
            </a:r>
            <a:r>
              <a:rPr lang="en-US" sz="1200" b="0" i="0" u="none" strike="noStrike" kern="1200" baseline="0" dirty="0" err="1" smtClean="0">
                <a:solidFill>
                  <a:schemeClr val="tx1"/>
                </a:solidFill>
                <a:latin typeface="+mn-lt"/>
                <a:ea typeface="+mn-ea"/>
                <a:cs typeface="+mn-cs"/>
              </a:rPr>
              <a:t>Climat</a:t>
            </a:r>
            <a:r>
              <a:rPr lang="en-US" sz="1200" b="0" i="0" u="none" strike="noStrike" kern="1200" baseline="0" dirty="0" smtClean="0">
                <a:solidFill>
                  <a:schemeClr val="tx1"/>
                </a:solidFill>
                <a:latin typeface="+mn-lt"/>
                <a:ea typeface="+mn-ea"/>
                <a:cs typeface="+mn-cs"/>
              </a:rPr>
              <a:t> et de </a:t>
            </a:r>
            <a:r>
              <a:rPr lang="en-US" sz="1200" b="0" i="0" u="none" strike="noStrike" kern="1200" baseline="0" dirty="0" err="1" smtClean="0">
                <a:solidFill>
                  <a:schemeClr val="tx1"/>
                </a:solidFill>
                <a:latin typeface="+mn-lt"/>
                <a:ea typeface="+mn-ea"/>
                <a:cs typeface="+mn-cs"/>
              </a:rPr>
              <a:t>l'Environnement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Institut</a:t>
            </a:r>
            <a:r>
              <a:rPr lang="en-US" sz="1200" b="0" i="0" u="none" strike="noStrike" kern="1200" baseline="0" dirty="0" smtClean="0">
                <a:solidFill>
                  <a:schemeClr val="tx1"/>
                </a:solidFill>
                <a:latin typeface="+mn-lt"/>
                <a:ea typeface="+mn-ea"/>
                <a:cs typeface="+mn-cs"/>
              </a:rPr>
              <a:t> Pierre et Simon Laplace, Gif-</a:t>
            </a:r>
            <a:r>
              <a:rPr lang="en-US" sz="1200" b="0" i="0" u="none" strike="noStrike" kern="1200" baseline="0" dirty="0" err="1" smtClean="0">
                <a:solidFill>
                  <a:schemeClr val="tx1"/>
                </a:solidFill>
                <a:latin typeface="+mn-lt"/>
                <a:ea typeface="+mn-ea"/>
                <a:cs typeface="+mn-cs"/>
              </a:rPr>
              <a:t>sur</a:t>
            </a:r>
            <a:r>
              <a:rPr lang="en-US" sz="1200" b="0" i="0" u="none" strike="noStrike" kern="1200" baseline="0" dirty="0" smtClean="0">
                <a:solidFill>
                  <a:schemeClr val="tx1"/>
                </a:solidFill>
                <a:latin typeface="+mn-lt"/>
                <a:ea typeface="+mn-ea"/>
                <a:cs typeface="+mn-cs"/>
              </a:rPr>
              <a:t>- Yvette, France</a:t>
            </a:r>
          </a:p>
          <a:p>
            <a:r>
              <a:rPr lang="en-US" sz="1200" b="0" i="0" u="none" strike="noStrike" kern="1200" baseline="0" dirty="0" smtClean="0">
                <a:solidFill>
                  <a:schemeClr val="tx1"/>
                </a:solidFill>
                <a:latin typeface="+mn-lt"/>
                <a:ea typeface="+mn-ea"/>
                <a:cs typeface="+mn-cs"/>
              </a:rPr>
              <a:t> </a:t>
            </a: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Michel Crucifix: </a:t>
            </a:r>
            <a:r>
              <a:rPr lang="en-US" sz="1200" b="0" i="0" u="none" strike="noStrike" kern="1200" baseline="0" dirty="0" err="1" smtClean="0">
                <a:solidFill>
                  <a:schemeClr val="tx1"/>
                </a:solidFill>
                <a:latin typeface="+mn-lt"/>
                <a:ea typeface="+mn-ea"/>
                <a:cs typeface="+mn-cs"/>
              </a:rPr>
              <a:t>michel.crucifix@uclouvain.be</a:t>
            </a:r>
            <a:r>
              <a:rPr lang="en-US" sz="1200" b="0" i="0" u="none" strike="noStrike" kern="1200" baseline="0" dirty="0" smtClean="0">
                <a:solidFill>
                  <a:schemeClr val="tx1"/>
                </a:solidFill>
                <a:latin typeface="+mn-lt"/>
                <a:ea typeface="+mn-ea"/>
                <a:cs typeface="+mn-cs"/>
              </a:rPr>
              <a:t> </a:t>
            </a:r>
            <a:endParaRPr lang="pl-PL" sz="1200" b="1" i="0" u="none" strike="noStrike" baseline="0" dirty="0" smtClean="0">
              <a:solidFill>
                <a:srgbClr val="F7921C"/>
              </a:solidFill>
              <a:latin typeface="Avenir Next Demi Bold"/>
            </a:endParaRPr>
          </a:p>
        </p:txBody>
      </p:sp>
      <p:sp>
        <p:nvSpPr>
          <p:cNvPr id="4" name="Slide Number Placeholder 3"/>
          <p:cNvSpPr>
            <a:spLocks noGrp="1"/>
          </p:cNvSpPr>
          <p:nvPr>
            <p:ph type="sldNum" sz="quarter" idx="10"/>
          </p:nvPr>
        </p:nvSpPr>
        <p:spPr/>
        <p:txBody>
          <a:bodyPr/>
          <a:lstStyle/>
          <a:p>
            <a:fld id="{4667A13C-A4BA-3348-B2DC-1BAC2DFA8645}" type="slidenum">
              <a:rPr lang="en-US" smtClean="0"/>
              <a:t>46</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Age models, chronologies, and databases workshop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Eric C. Grimm1, M. Blaauw2, C.E. Buck3 and J.W. Williams4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Belfast, UK, 13-16 January 2014 </a:t>
            </a: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New Bayesian age model for the Brewster Creek (USA) site produced by the </a:t>
            </a:r>
            <a:r>
              <a:rPr lang="en-US" sz="1200" b="0" i="1" u="none" strike="noStrike" kern="1200" baseline="0" dirty="0" smtClean="0">
                <a:solidFill>
                  <a:schemeClr val="tx1"/>
                </a:solidFill>
                <a:latin typeface="+mn-lt"/>
                <a:ea typeface="+mn-ea"/>
                <a:cs typeface="+mn-cs"/>
              </a:rPr>
              <a:t>Bacon </a:t>
            </a:r>
            <a:r>
              <a:rPr lang="en-US" sz="1200" b="0" i="0" u="none" strike="noStrike" kern="1200" baseline="0" dirty="0" smtClean="0">
                <a:solidFill>
                  <a:schemeClr val="tx1"/>
                </a:solidFill>
                <a:latin typeface="+mn-lt"/>
                <a:ea typeface="+mn-ea"/>
                <a:cs typeface="+mn-cs"/>
              </a:rPr>
              <a:t>program (</a:t>
            </a:r>
            <a:r>
              <a:rPr lang="en-US" sz="1200" b="0" i="0" u="none" strike="noStrike" kern="1200" baseline="0" dirty="0" err="1" smtClean="0">
                <a:solidFill>
                  <a:schemeClr val="tx1"/>
                </a:solidFill>
                <a:latin typeface="+mn-lt"/>
                <a:ea typeface="+mn-ea"/>
                <a:cs typeface="+mn-cs"/>
              </a:rPr>
              <a:t>Blaauw</a:t>
            </a:r>
            <a:r>
              <a:rPr lang="en-US" sz="1200" b="0" i="0" u="none" strike="noStrike" kern="1200" baseline="0" dirty="0" smtClean="0">
                <a:solidFill>
                  <a:schemeClr val="tx1"/>
                </a:solidFill>
                <a:latin typeface="+mn-lt"/>
                <a:ea typeface="+mn-ea"/>
                <a:cs typeface="+mn-cs"/>
              </a:rPr>
              <a:t> and Christen 2011) overlaid with the published classical model (Curry et al 2007). The original model is based on the IntCal04 calibration curve, linear interpolation, and ad hoc rejection of reversed dates; while the Bacon model is based on the IntCal13 curve and can accommodate reversed dates. The gray-scale shading represents the relative probability within the 95% higher posterior density region (or Bayesian confidence interval). The thick red line is the linear interpolation between the median probabilities of the calibrated ages in the original model; the thin red lines connect the 95% confidence limits of the calibrated ages but are not a valid statistical representation of the confidence limits of the interpolated ages.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1Illinois State Museum, Springfield, USA </a:t>
            </a:r>
          </a:p>
          <a:p>
            <a:r>
              <a:rPr lang="en-US" sz="1200" b="0" i="0" u="none" strike="noStrike" kern="1200" baseline="0" dirty="0" smtClean="0">
                <a:solidFill>
                  <a:schemeClr val="tx1"/>
                </a:solidFill>
                <a:latin typeface="+mn-lt"/>
                <a:ea typeface="+mn-ea"/>
                <a:cs typeface="+mn-cs"/>
              </a:rPr>
              <a:t>2School of Geography, Archaeology and </a:t>
            </a:r>
            <a:r>
              <a:rPr lang="en-US" sz="1200" b="0" i="0" u="none" strike="noStrike" kern="1200" baseline="0" dirty="0" err="1" smtClean="0">
                <a:solidFill>
                  <a:schemeClr val="tx1"/>
                </a:solidFill>
                <a:latin typeface="+mn-lt"/>
                <a:ea typeface="+mn-ea"/>
                <a:cs typeface="+mn-cs"/>
              </a:rPr>
              <a:t>Palaeoecology</a:t>
            </a:r>
            <a:r>
              <a:rPr lang="en-US" sz="1200" b="0" i="0" u="none" strike="noStrike" kern="1200" baseline="0" dirty="0" smtClean="0">
                <a:solidFill>
                  <a:schemeClr val="tx1"/>
                </a:solidFill>
                <a:latin typeface="+mn-lt"/>
                <a:ea typeface="+mn-ea"/>
                <a:cs typeface="+mn-cs"/>
              </a:rPr>
              <a:t>, Queen’s University Belfast, Northern Ireland, UK </a:t>
            </a:r>
          </a:p>
          <a:p>
            <a:r>
              <a:rPr lang="en-US" sz="1200" b="0" i="0" u="none" strike="noStrike" kern="1200" baseline="0" dirty="0" smtClean="0">
                <a:solidFill>
                  <a:schemeClr val="tx1"/>
                </a:solidFill>
                <a:latin typeface="+mn-lt"/>
                <a:ea typeface="+mn-ea"/>
                <a:cs typeface="+mn-cs"/>
              </a:rPr>
              <a:t>3School of Mathematics and Statistics, University of Sheffield, UK </a:t>
            </a:r>
          </a:p>
          <a:p>
            <a:r>
              <a:rPr lang="en-US" sz="1200" b="0" i="0" u="none" strike="noStrike" kern="1200" baseline="0" dirty="0" smtClean="0">
                <a:solidFill>
                  <a:schemeClr val="tx1"/>
                </a:solidFill>
                <a:latin typeface="+mn-lt"/>
                <a:ea typeface="+mn-ea"/>
                <a:cs typeface="+mn-cs"/>
              </a:rPr>
              <a:t>4Department of Geography, University of Wisconsin- Madison, USA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Eric C. Grimm: </a:t>
            </a:r>
            <a:r>
              <a:rPr lang="en-US" sz="1200" b="0" i="0" u="none" strike="noStrike" kern="1200" baseline="0" dirty="0" err="1" smtClean="0">
                <a:solidFill>
                  <a:schemeClr val="tx1"/>
                </a:solidFill>
                <a:latin typeface="+mn-lt"/>
                <a:ea typeface="+mn-ea"/>
                <a:cs typeface="+mn-cs"/>
              </a:rPr>
              <a:t>grimm@museum.state.il.us</a:t>
            </a:r>
            <a:r>
              <a:rPr lang="en-US" sz="1200" b="0" i="0" u="none" strike="noStrike" kern="1200" baseline="0" dirty="0" smtClean="0">
                <a:solidFill>
                  <a:schemeClr val="tx1"/>
                </a:solidFill>
                <a:latin typeface="+mn-lt"/>
                <a:ea typeface="+mn-ea"/>
                <a:cs typeface="+mn-cs"/>
              </a:rPr>
              <a:t> </a:t>
            </a:r>
            <a:endParaRPr lang="pl-PL" sz="1200" b="1" i="0" u="none" strike="noStrike" baseline="0" dirty="0" smtClean="0">
              <a:solidFill>
                <a:srgbClr val="F7921C"/>
              </a:solidFill>
              <a:latin typeface="Avenir Next Demi Bold"/>
            </a:endParaRPr>
          </a:p>
        </p:txBody>
      </p:sp>
      <p:sp>
        <p:nvSpPr>
          <p:cNvPr id="4" name="Slide Number Placeholder 3"/>
          <p:cNvSpPr>
            <a:spLocks noGrp="1"/>
          </p:cNvSpPr>
          <p:nvPr>
            <p:ph type="sldNum" sz="quarter" idx="10"/>
          </p:nvPr>
        </p:nvSpPr>
        <p:spPr/>
        <p:txBody>
          <a:bodyPr/>
          <a:lstStyle/>
          <a:p>
            <a:fld id="{4667A13C-A4BA-3348-B2DC-1BAC2DFA8645}" type="slidenum">
              <a:rPr lang="en-US" smtClean="0"/>
              <a:t>47</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“Paleoecological data analysis with R” course for Latin American researchers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Julieta</a:t>
            </a:r>
            <a:r>
              <a:rPr lang="en-US" sz="1200" b="0" i="0" u="none" strike="noStrike" kern="1200" baseline="0" dirty="0" smtClean="0">
                <a:solidFill>
                  <a:schemeClr val="tx1"/>
                </a:solidFill>
                <a:latin typeface="+mn-lt"/>
                <a:ea typeface="+mn-ea"/>
                <a:cs typeface="+mn-cs"/>
              </a:rPr>
              <a:t> Massaferro1, L. Pérez2, M.E. de Porras3, L. Pérez Becoña4, M. Tonello5 and S. Juggins6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San Carlos de </a:t>
            </a:r>
            <a:r>
              <a:rPr lang="en-US" sz="1200" b="1" i="0" u="none" strike="noStrike" kern="1200" baseline="0" dirty="0" err="1" smtClean="0">
                <a:solidFill>
                  <a:schemeClr val="tx1"/>
                </a:solidFill>
                <a:latin typeface="+mn-lt"/>
                <a:ea typeface="+mn-ea"/>
                <a:cs typeface="+mn-cs"/>
              </a:rPr>
              <a:t>Bariloche</a:t>
            </a:r>
            <a:r>
              <a:rPr lang="en-US" sz="1200" b="1" i="0" u="none" strike="noStrike" kern="1200" baseline="0" dirty="0" smtClean="0">
                <a:solidFill>
                  <a:schemeClr val="tx1"/>
                </a:solidFill>
                <a:latin typeface="+mn-lt"/>
                <a:ea typeface="+mn-ea"/>
                <a:cs typeface="+mn-cs"/>
              </a:rPr>
              <a:t>, Argentina, 31 March- 6 April 2014 </a:t>
            </a:r>
          </a:p>
          <a:p>
            <a:endParaRPr lang="en-US" sz="1200" b="1" i="0" u="none" strike="noStrike"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Figure 1: </a:t>
            </a:r>
            <a:r>
              <a:rPr lang="en-US" sz="1200" b="1" kern="1200" dirty="0" smtClean="0">
                <a:solidFill>
                  <a:schemeClr val="tx1"/>
                </a:solidFill>
                <a:latin typeface="+mn-lt"/>
                <a:ea typeface="+mn-ea"/>
                <a:cs typeface="+mn-cs"/>
              </a:rPr>
              <a:t>(A) </a:t>
            </a:r>
            <a:r>
              <a:rPr lang="en-US" sz="1200" b="0" kern="1200" dirty="0" smtClean="0">
                <a:solidFill>
                  <a:schemeClr val="tx1"/>
                </a:solidFill>
                <a:latin typeface="+mn-lt"/>
                <a:ea typeface="+mn-ea"/>
                <a:cs typeface="+mn-cs"/>
              </a:rPr>
              <a:t>Non-metric multidimensional scaling (NMDS) of a set of pollen samples from modern rodent middens collected along a climatic and vegetation gradient in the Atacama Desert (21°S). The numbers represent the altitudes the samples were taken at.</a:t>
            </a:r>
            <a:r>
              <a:rPr lang="en-US" sz="1200" b="1" kern="1200" dirty="0" smtClean="0">
                <a:solidFill>
                  <a:schemeClr val="tx1"/>
                </a:solidFill>
                <a:latin typeface="+mn-lt"/>
                <a:ea typeface="+mn-ea"/>
                <a:cs typeface="+mn-cs"/>
              </a:rPr>
              <a:t> (B) </a:t>
            </a:r>
            <a:r>
              <a:rPr lang="en-US" sz="1200" b="0" kern="1200" dirty="0" smtClean="0">
                <a:solidFill>
                  <a:schemeClr val="tx1"/>
                </a:solidFill>
                <a:latin typeface="+mn-lt"/>
                <a:ea typeface="+mn-ea"/>
                <a:cs typeface="+mn-cs"/>
              </a:rPr>
              <a:t>A two-way ordered bubble plot of freshwater ostracods along an altitudinal gradient in Central America. Altitude increases from left to right in the plot, with lowlands &lt;500 and highlands from 500-2000 m </a:t>
            </a:r>
            <a:r>
              <a:rPr lang="en-US" sz="1200" b="0" kern="1200" dirty="0" err="1" smtClean="0">
                <a:solidFill>
                  <a:schemeClr val="tx1"/>
                </a:solidFill>
                <a:latin typeface="+mn-lt"/>
                <a:ea typeface="+mn-ea"/>
                <a:cs typeface="+mn-cs"/>
              </a:rPr>
              <a:t>a.s.l</a:t>
            </a:r>
            <a:r>
              <a:rPr lang="en-US" sz="1200" b="0" kern="1200" dirty="0" smtClean="0">
                <a:solidFill>
                  <a:schemeClr val="tx1"/>
                </a:solidFill>
                <a:latin typeface="+mn-lt"/>
                <a:ea typeface="+mn-ea"/>
                <a:cs typeface="+mn-cs"/>
              </a:rPr>
              <a:t> Size of dots represents species richness. </a:t>
            </a:r>
            <a:r>
              <a:rPr lang="en-US" sz="1200" b="1" kern="1200" dirty="0" smtClean="0">
                <a:solidFill>
                  <a:schemeClr val="tx1"/>
                </a:solidFill>
                <a:latin typeface="+mn-lt"/>
                <a:ea typeface="+mn-ea"/>
                <a:cs typeface="+mn-cs"/>
              </a:rPr>
              <a:t>(C) </a:t>
            </a:r>
            <a:r>
              <a:rPr lang="en-US" sz="1200" b="0" kern="1200" dirty="0" smtClean="0">
                <a:solidFill>
                  <a:schemeClr val="tx1"/>
                </a:solidFill>
                <a:latin typeface="+mn-lt"/>
                <a:ea typeface="+mn-ea"/>
                <a:cs typeface="+mn-cs"/>
              </a:rPr>
              <a:t>Canonical Correspondence Analysis of diatom data (1960-2009 AD) in a sediment core from Río de la Plata (red), climate indexes (PDO and ENSO), and anomalies in the discharges of the Paraná and Uruguay river discharges (blue arrows).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1Programa de </a:t>
            </a:r>
            <a:r>
              <a:rPr lang="en-US" sz="1200" b="0" i="0" u="none" strike="noStrike" kern="1200" baseline="0" dirty="0" err="1" smtClean="0">
                <a:solidFill>
                  <a:schemeClr val="tx1"/>
                </a:solidFill>
                <a:latin typeface="+mn-lt"/>
                <a:ea typeface="+mn-ea"/>
                <a:cs typeface="+mn-cs"/>
              </a:rPr>
              <a:t>estudios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aplicados</a:t>
            </a:r>
            <a:r>
              <a:rPr lang="en-US" sz="1200" b="0" i="0" u="none" strike="noStrike" kern="1200" baseline="0" dirty="0" smtClean="0">
                <a:solidFill>
                  <a:schemeClr val="tx1"/>
                </a:solidFill>
                <a:latin typeface="+mn-lt"/>
                <a:ea typeface="+mn-ea"/>
                <a:cs typeface="+mn-cs"/>
              </a:rPr>
              <a:t> a la </a:t>
            </a:r>
            <a:r>
              <a:rPr lang="en-US" sz="1200" b="0" i="0" u="none" strike="noStrike" kern="1200" baseline="0" dirty="0" err="1" smtClean="0">
                <a:solidFill>
                  <a:schemeClr val="tx1"/>
                </a:solidFill>
                <a:latin typeface="+mn-lt"/>
                <a:ea typeface="+mn-ea"/>
                <a:cs typeface="+mn-cs"/>
              </a:rPr>
              <a:t>conservación</a:t>
            </a:r>
            <a:r>
              <a:rPr lang="en-US" sz="1200" b="0" i="0" u="none" strike="noStrike" kern="1200" baseline="0" dirty="0" smtClean="0">
                <a:solidFill>
                  <a:schemeClr val="tx1"/>
                </a:solidFill>
                <a:latin typeface="+mn-lt"/>
                <a:ea typeface="+mn-ea"/>
                <a:cs typeface="+mn-cs"/>
              </a:rPr>
              <a:t> de la </a:t>
            </a:r>
            <a:r>
              <a:rPr lang="en-US" sz="1200" b="0" i="0" u="none" strike="noStrike" kern="1200" baseline="0" dirty="0" err="1" smtClean="0">
                <a:solidFill>
                  <a:schemeClr val="tx1"/>
                </a:solidFill>
                <a:latin typeface="+mn-lt"/>
                <a:ea typeface="+mn-ea"/>
                <a:cs typeface="+mn-cs"/>
              </a:rPr>
              <a:t>Biodiversidad</a:t>
            </a:r>
            <a:r>
              <a:rPr lang="en-US" sz="1200" b="0" i="0" u="none" strike="noStrike" kern="1200" baseline="0" dirty="0" smtClean="0">
                <a:solidFill>
                  <a:schemeClr val="tx1"/>
                </a:solidFill>
                <a:latin typeface="+mn-lt"/>
                <a:ea typeface="+mn-ea"/>
                <a:cs typeface="+mn-cs"/>
              </a:rPr>
              <a:t> (CENAC/APN), </a:t>
            </a:r>
            <a:r>
              <a:rPr lang="en-US" sz="1200" b="0" i="0" u="none" strike="noStrike" kern="1200" baseline="0" dirty="0" err="1" smtClean="0">
                <a:solidFill>
                  <a:schemeClr val="tx1"/>
                </a:solidFill>
                <a:latin typeface="+mn-lt"/>
                <a:ea typeface="+mn-ea"/>
                <a:cs typeface="+mn-cs"/>
              </a:rPr>
              <a:t>Bariloche</a:t>
            </a:r>
            <a:r>
              <a:rPr lang="en-US" sz="1200" b="0" i="0" u="none" strike="noStrike" kern="1200" baseline="0" dirty="0" smtClean="0">
                <a:solidFill>
                  <a:schemeClr val="tx1"/>
                </a:solidFill>
                <a:latin typeface="+mn-lt"/>
                <a:ea typeface="+mn-ea"/>
                <a:cs typeface="+mn-cs"/>
              </a:rPr>
              <a:t>, Argentina </a:t>
            </a:r>
          </a:p>
          <a:p>
            <a:r>
              <a:rPr lang="en-US" sz="1200" b="0" i="0" u="none" strike="noStrike" kern="1200" baseline="0" dirty="0" smtClean="0">
                <a:solidFill>
                  <a:schemeClr val="tx1"/>
                </a:solidFill>
                <a:latin typeface="+mn-lt"/>
                <a:ea typeface="+mn-ea"/>
                <a:cs typeface="+mn-cs"/>
              </a:rPr>
              <a:t>2Instituto de </a:t>
            </a:r>
            <a:r>
              <a:rPr lang="en-US" sz="1200" b="0" i="0" u="none" strike="noStrike" kern="1200" baseline="0" dirty="0" err="1" smtClean="0">
                <a:solidFill>
                  <a:schemeClr val="tx1"/>
                </a:solidFill>
                <a:latin typeface="+mn-lt"/>
                <a:ea typeface="+mn-ea"/>
                <a:cs typeface="+mn-cs"/>
              </a:rPr>
              <a:t>Geología</a:t>
            </a:r>
            <a:r>
              <a:rPr lang="en-US" sz="1200" b="0" i="0" u="none" strike="noStrike" kern="1200" baseline="0" dirty="0" smtClean="0">
                <a:solidFill>
                  <a:schemeClr val="tx1"/>
                </a:solidFill>
                <a:latin typeface="+mn-lt"/>
                <a:ea typeface="+mn-ea"/>
                <a:cs typeface="+mn-cs"/>
              </a:rPr>
              <a:t>, Universidad </a:t>
            </a:r>
            <a:r>
              <a:rPr lang="en-US" sz="1200" b="0" i="0" u="none" strike="noStrike" kern="1200" baseline="0" dirty="0" err="1" smtClean="0">
                <a:solidFill>
                  <a:schemeClr val="tx1"/>
                </a:solidFill>
                <a:latin typeface="+mn-lt"/>
                <a:ea typeface="+mn-ea"/>
                <a:cs typeface="+mn-cs"/>
              </a:rPr>
              <a:t>Nacional</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Autónoma</a:t>
            </a:r>
            <a:r>
              <a:rPr lang="en-US" sz="1200" b="0" i="0" u="none" strike="noStrike" kern="1200" baseline="0" dirty="0" smtClean="0">
                <a:solidFill>
                  <a:schemeClr val="tx1"/>
                </a:solidFill>
                <a:latin typeface="+mn-lt"/>
                <a:ea typeface="+mn-ea"/>
                <a:cs typeface="+mn-cs"/>
              </a:rPr>
              <a:t> de México, México </a:t>
            </a:r>
          </a:p>
          <a:p>
            <a:r>
              <a:rPr lang="en-US" sz="1200" b="0" i="0" u="none" strike="noStrike" kern="1200" baseline="0" dirty="0" smtClean="0">
                <a:solidFill>
                  <a:schemeClr val="tx1"/>
                </a:solidFill>
                <a:latin typeface="+mn-lt"/>
                <a:ea typeface="+mn-ea"/>
                <a:cs typeface="+mn-cs"/>
              </a:rPr>
              <a:t>3Center for Advanced Research in Arid Zones, La Serena, Chile </a:t>
            </a:r>
          </a:p>
          <a:p>
            <a:r>
              <a:rPr lang="en-US" sz="1200" b="0" i="0" u="none" strike="noStrike" kern="1200" baseline="0" dirty="0" smtClean="0">
                <a:solidFill>
                  <a:schemeClr val="tx1"/>
                </a:solidFill>
                <a:latin typeface="+mn-lt"/>
                <a:ea typeface="+mn-ea"/>
                <a:cs typeface="+mn-cs"/>
              </a:rPr>
              <a:t>4Institute of Ecology and Environmental Sciences, University of the Republic, Montevideo, Uruguay </a:t>
            </a:r>
          </a:p>
          <a:p>
            <a:r>
              <a:rPr lang="en-US" sz="1200" b="0" i="0" u="none" strike="noStrike" kern="1200" baseline="0" dirty="0" smtClean="0">
                <a:solidFill>
                  <a:schemeClr val="tx1"/>
                </a:solidFill>
                <a:latin typeface="+mn-lt"/>
                <a:ea typeface="+mn-ea"/>
                <a:cs typeface="+mn-cs"/>
              </a:rPr>
              <a:t>5Institute for Marine and Coastal Research, National University of Mar del Plata, Argentina </a:t>
            </a:r>
          </a:p>
          <a:p>
            <a:r>
              <a:rPr lang="en-US" sz="1200" b="0" i="0" u="none" strike="noStrike" kern="1200" baseline="0" dirty="0" smtClean="0">
                <a:solidFill>
                  <a:schemeClr val="tx1"/>
                </a:solidFill>
                <a:latin typeface="+mn-lt"/>
                <a:ea typeface="+mn-ea"/>
                <a:cs typeface="+mn-cs"/>
              </a:rPr>
              <a:t>6School of Geography, Politics and Sociology, Newcastle University, UK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err="1" smtClean="0">
                <a:solidFill>
                  <a:schemeClr val="tx1"/>
                </a:solidFill>
                <a:latin typeface="+mn-lt"/>
                <a:ea typeface="+mn-ea"/>
                <a:cs typeface="+mn-cs"/>
              </a:rPr>
              <a:t>Julieta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Massaferro</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julimassaferro@hotmail.com</a:t>
            </a:r>
            <a:r>
              <a:rPr lang="en-US" sz="1200" b="0" i="0" u="none" strike="noStrike" kern="1200" baseline="0" dirty="0" smtClean="0">
                <a:solidFill>
                  <a:schemeClr val="tx1"/>
                </a:solidFill>
                <a:latin typeface="+mn-lt"/>
                <a:ea typeface="+mn-ea"/>
                <a:cs typeface="+mn-cs"/>
              </a:rPr>
              <a:t> </a:t>
            </a:r>
            <a:endParaRPr lang="en-US" sz="1200" b="1"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667A13C-A4BA-3348-B2DC-1BAC2DFA8645}" type="slidenum">
              <a:rPr lang="en-US" smtClean="0"/>
              <a:t>48</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Towards a more accurate quantification of human-environment interactions in the past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Gert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Verstraeten</a:t>
            </a:r>
            <a:r>
              <a:rPr lang="en-US" sz="1200" b="0" i="0" u="none" strike="noStrike" kern="1200" baseline="0" dirty="0" smtClean="0">
                <a:solidFill>
                  <a:schemeClr val="tx1"/>
                </a:solidFill>
                <a:latin typeface="+mn-lt"/>
                <a:ea typeface="+mn-ea"/>
                <a:cs typeface="+mn-cs"/>
              </a:rPr>
              <a:t>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Leuven, Belgium, 3-7 February 2014 </a:t>
            </a: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One of the themes discussed during the workshop is the quantification of historic soil erosion and sedimentation following human disturbance. The time-differentiated sediment budget for the </a:t>
            </a:r>
            <a:r>
              <a:rPr lang="en-US" sz="1200" b="0" i="0" u="none" strike="noStrike" kern="1200" baseline="0" dirty="0" err="1" smtClean="0">
                <a:solidFill>
                  <a:schemeClr val="tx1"/>
                </a:solidFill>
                <a:latin typeface="+mn-lt"/>
                <a:ea typeface="+mn-ea"/>
                <a:cs typeface="+mn-cs"/>
              </a:rPr>
              <a:t>Dijle</a:t>
            </a:r>
            <a:r>
              <a:rPr lang="en-US" sz="1200" b="0" i="0" u="none" strike="noStrike" kern="1200" baseline="0" dirty="0" smtClean="0">
                <a:solidFill>
                  <a:schemeClr val="tx1"/>
                </a:solidFill>
                <a:latin typeface="+mn-lt"/>
                <a:ea typeface="+mn-ea"/>
                <a:cs typeface="+mn-cs"/>
              </a:rPr>
              <a:t> catchment shows the changing importance of </a:t>
            </a:r>
            <a:r>
              <a:rPr lang="en-US" sz="1200" b="0" i="0" u="none" strike="noStrike" kern="1200" baseline="0" dirty="0" err="1" smtClean="0">
                <a:solidFill>
                  <a:schemeClr val="tx1"/>
                </a:solidFill>
                <a:latin typeface="+mn-lt"/>
                <a:ea typeface="+mn-ea"/>
                <a:cs typeface="+mn-cs"/>
              </a:rPr>
              <a:t>colluvial</a:t>
            </a:r>
            <a:r>
              <a:rPr lang="en-US" sz="1200" b="0" i="0" u="none" strike="noStrike" kern="1200" baseline="0" dirty="0" smtClean="0">
                <a:solidFill>
                  <a:schemeClr val="tx1"/>
                </a:solidFill>
                <a:latin typeface="+mn-lt"/>
                <a:ea typeface="+mn-ea"/>
                <a:cs typeface="+mn-cs"/>
              </a:rPr>
              <a:t> and alluvial storage as well as sediment yield through time. Not only the absolute increase in human-induced land cover change, but also its spatial patterns explain the observed changes in the sediment record. The entire system behaves non-linearly and is characterized by tipping points, which change the coupling relationship between hillslopes, river channels and floodplains. Adapted from </a:t>
            </a:r>
            <a:r>
              <a:rPr lang="en-US" sz="1200" b="0" i="0" u="none" strike="noStrike" kern="1200" baseline="0" dirty="0" err="1" smtClean="0">
                <a:solidFill>
                  <a:schemeClr val="tx1"/>
                </a:solidFill>
                <a:latin typeface="+mn-lt"/>
                <a:ea typeface="+mn-ea"/>
                <a:cs typeface="+mn-cs"/>
              </a:rPr>
              <a:t>Verstraeten</a:t>
            </a:r>
            <a:r>
              <a:rPr lang="en-US" sz="1200" b="0" i="0" u="none" strike="noStrike" kern="1200" baseline="0" dirty="0" smtClean="0">
                <a:solidFill>
                  <a:schemeClr val="tx1"/>
                </a:solidFill>
                <a:latin typeface="+mn-lt"/>
                <a:ea typeface="+mn-ea"/>
                <a:cs typeface="+mn-cs"/>
              </a:rPr>
              <a:t> (2012).</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Department of Earth and Environmental Sciences &amp; Center for Archaeological Sciences, University of Leuven, Belgium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err="1" smtClean="0">
                <a:solidFill>
                  <a:schemeClr val="tx1"/>
                </a:solidFill>
                <a:latin typeface="+mn-lt"/>
                <a:ea typeface="+mn-ea"/>
                <a:cs typeface="+mn-cs"/>
              </a:rPr>
              <a:t>Gert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Verstraeten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gert.verstraeten@ees.kuleuven.be</a:t>
            </a:r>
            <a:r>
              <a:rPr lang="en-US" sz="1200" b="0" i="0" u="none" strike="noStrike" kern="1200" baseline="0" dirty="0" smtClean="0">
                <a:solidFill>
                  <a:schemeClr val="tx1"/>
                </a:solidFill>
                <a:latin typeface="+mn-lt"/>
                <a:ea typeface="+mn-ea"/>
                <a:cs typeface="+mn-cs"/>
              </a:rPr>
              <a:t> </a:t>
            </a:r>
            <a:endParaRPr lang="en-US" sz="1200" b="1"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667A13C-A4BA-3348-B2DC-1BAC2DFA8645}" type="slidenum">
              <a:rPr lang="en-US" smtClean="0"/>
              <a:t>49</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smtClean="0">
                <a:solidFill>
                  <a:schemeClr val="tx1"/>
                </a:solidFill>
                <a:latin typeface="+mn-lt"/>
                <a:ea typeface="+mn-ea"/>
                <a:cs typeface="+mn-cs"/>
              </a:rPr>
              <a:t>Ramsar</a:t>
            </a:r>
            <a:r>
              <a:rPr lang="en-US" sz="1200" b="0" i="0" u="none" strike="noStrike" kern="1200" baseline="0" dirty="0" smtClean="0">
                <a:solidFill>
                  <a:schemeClr val="tx1"/>
                </a:solidFill>
                <a:latin typeface="+mn-lt"/>
                <a:ea typeface="+mn-ea"/>
                <a:cs typeface="+mn-cs"/>
              </a:rPr>
              <a:t> Wetlands: Understanding Change in Ecological Character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Peter Gell1, O. Burge2 and R. Flower3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err="1" smtClean="0">
                <a:solidFill>
                  <a:schemeClr val="tx1"/>
                </a:solidFill>
                <a:latin typeface="+mn-lt"/>
                <a:ea typeface="+mn-ea"/>
                <a:cs typeface="+mn-cs"/>
              </a:rPr>
              <a:t>Queenscliff</a:t>
            </a:r>
            <a:r>
              <a:rPr lang="en-US" sz="1200" b="1" i="0" u="none" strike="noStrike" kern="1200" baseline="0" dirty="0" smtClean="0">
                <a:solidFill>
                  <a:schemeClr val="tx1"/>
                </a:solidFill>
                <a:latin typeface="+mn-lt"/>
                <a:ea typeface="+mn-ea"/>
                <a:cs typeface="+mn-cs"/>
              </a:rPr>
              <a:t>, Australia, 6-8 November 2013 </a:t>
            </a: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1: (A) </a:t>
            </a:r>
            <a:r>
              <a:rPr lang="en-US" sz="1200" b="0" i="0" u="none" strike="noStrike" kern="1200" baseline="0" dirty="0" smtClean="0">
                <a:solidFill>
                  <a:schemeClr val="tx1"/>
                </a:solidFill>
                <a:latin typeface="+mn-lt"/>
                <a:ea typeface="+mn-ea"/>
                <a:cs typeface="+mn-cs"/>
              </a:rPr>
              <a:t>Recent eutrophication of the coastal lagoon of </a:t>
            </a:r>
            <a:r>
              <a:rPr lang="en-US" sz="1200" b="0" i="0" u="none" strike="noStrike" kern="1200" baseline="0" dirty="0" err="1" smtClean="0">
                <a:solidFill>
                  <a:schemeClr val="tx1"/>
                </a:solidFill>
                <a:latin typeface="+mn-lt"/>
                <a:ea typeface="+mn-ea"/>
                <a:cs typeface="+mn-cs"/>
              </a:rPr>
              <a:t>Ghar</a:t>
            </a:r>
            <a:r>
              <a:rPr lang="en-US" sz="1200" b="0" i="0" u="none" strike="noStrike" kern="1200" baseline="0" dirty="0" smtClean="0">
                <a:solidFill>
                  <a:schemeClr val="tx1"/>
                </a:solidFill>
                <a:latin typeface="+mn-lt"/>
                <a:ea typeface="+mn-ea"/>
                <a:cs typeface="+mn-cs"/>
              </a:rPr>
              <a:t> El </a:t>
            </a:r>
            <a:r>
              <a:rPr lang="en-US" sz="1200" b="0" i="0" u="none" strike="noStrike" kern="1200" baseline="0" dirty="0" err="1" smtClean="0">
                <a:solidFill>
                  <a:schemeClr val="tx1"/>
                </a:solidFill>
                <a:latin typeface="+mn-lt"/>
                <a:ea typeface="+mn-ea"/>
                <a:cs typeface="+mn-cs"/>
              </a:rPr>
              <a:t>Melh</a:t>
            </a:r>
            <a:r>
              <a:rPr lang="en-US" sz="1200" b="0" i="0" u="none" strike="noStrike" kern="1200" baseline="0" dirty="0" smtClean="0">
                <a:solidFill>
                  <a:schemeClr val="tx1"/>
                </a:solidFill>
                <a:latin typeface="+mn-lt"/>
                <a:ea typeface="+mn-ea"/>
                <a:cs typeface="+mn-cs"/>
              </a:rPr>
              <a:t> (Tunisia) is currently manifested by development of green filamentous algal mats and excessive growth of </a:t>
            </a:r>
            <a:r>
              <a:rPr lang="en-US" sz="1200" b="0" i="1" u="none" strike="noStrike" kern="1200" baseline="0" dirty="0" err="1" smtClean="0">
                <a:solidFill>
                  <a:schemeClr val="tx1"/>
                </a:solidFill>
                <a:latin typeface="+mn-lt"/>
                <a:ea typeface="+mn-ea"/>
                <a:cs typeface="+mn-cs"/>
              </a:rPr>
              <a:t>Ulva</a:t>
            </a:r>
            <a:r>
              <a:rPr lang="en-US" sz="1200" b="0" i="1"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rigida</a:t>
            </a:r>
            <a:r>
              <a:rPr lang="en-US" sz="1200" b="0"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(B) </a:t>
            </a:r>
            <a:r>
              <a:rPr lang="en-US" sz="1200" b="0" i="0" u="none" strike="noStrike" kern="1200" baseline="0" dirty="0" smtClean="0">
                <a:solidFill>
                  <a:schemeClr val="tx1"/>
                </a:solidFill>
                <a:latin typeface="+mn-lt"/>
                <a:ea typeface="+mn-ea"/>
                <a:cs typeface="+mn-cs"/>
              </a:rPr>
              <a:t>Sedimentary profiles for δ15N, percentage nitrogen and percentage organic matter in a dated sediment core from this lagoon indicate marked environmental changes occurred during the 1960s following the introduction of agro-chemical methods and artificial fertilizers (from </a:t>
            </a:r>
            <a:r>
              <a:rPr lang="en-US" sz="1200" b="0" i="0" u="none" strike="noStrike" kern="1200" baseline="0" dirty="0" err="1" smtClean="0">
                <a:solidFill>
                  <a:schemeClr val="tx1"/>
                </a:solidFill>
                <a:latin typeface="+mn-lt"/>
                <a:ea typeface="+mn-ea"/>
                <a:cs typeface="+mn-cs"/>
              </a:rPr>
              <a:t>Oczkowski</a:t>
            </a:r>
            <a:r>
              <a:rPr lang="en-US" sz="1200" b="0" i="0" u="none" strike="noStrike" kern="1200" baseline="0" dirty="0" smtClean="0">
                <a:solidFill>
                  <a:schemeClr val="tx1"/>
                </a:solidFill>
                <a:latin typeface="+mn-lt"/>
                <a:ea typeface="+mn-ea"/>
                <a:cs typeface="+mn-cs"/>
              </a:rPr>
              <a:t> et al. 2011).</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1Collaborative Research Network, Federation University Australia, </a:t>
            </a:r>
            <a:r>
              <a:rPr lang="en-US" sz="1200" b="0" i="0" u="none" strike="noStrike" kern="1200" baseline="0" dirty="0" err="1" smtClean="0">
                <a:solidFill>
                  <a:schemeClr val="tx1"/>
                </a:solidFill>
                <a:latin typeface="+mn-lt"/>
                <a:ea typeface="+mn-ea"/>
                <a:cs typeface="+mn-cs"/>
              </a:rPr>
              <a:t>Ballarat</a:t>
            </a:r>
            <a:r>
              <a:rPr lang="en-US" sz="1200" b="0" i="0" u="none" strike="noStrike" kern="1200" baseline="0" dirty="0" smtClean="0">
                <a:solidFill>
                  <a:schemeClr val="tx1"/>
                </a:solidFill>
                <a:latin typeface="+mn-lt"/>
                <a:ea typeface="+mn-ea"/>
                <a:cs typeface="+mn-cs"/>
              </a:rPr>
              <a:t>, Australia; </a:t>
            </a:r>
          </a:p>
          <a:p>
            <a:r>
              <a:rPr lang="en-US" sz="1200" b="0" i="0" u="none" strike="noStrike" kern="1200" baseline="0" dirty="0" smtClean="0">
                <a:solidFill>
                  <a:schemeClr val="tx1"/>
                </a:solidFill>
                <a:latin typeface="+mn-lt"/>
                <a:ea typeface="+mn-ea"/>
                <a:cs typeface="+mn-cs"/>
              </a:rPr>
              <a:t>2School of Biological Sciences, University of Canterbury, New Zealand </a:t>
            </a:r>
          </a:p>
          <a:p>
            <a:r>
              <a:rPr lang="en-US" sz="1200" b="0" i="0" u="none" strike="noStrike" kern="1200" baseline="0" dirty="0" smtClean="0">
                <a:solidFill>
                  <a:schemeClr val="tx1"/>
                </a:solidFill>
                <a:latin typeface="+mn-lt"/>
                <a:ea typeface="+mn-ea"/>
                <a:cs typeface="+mn-cs"/>
              </a:rPr>
              <a:t>3Environmental Change Research Centre, University College London, UK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Peter </a:t>
            </a:r>
            <a:r>
              <a:rPr lang="en-US" sz="1200" b="0" i="0" u="none" strike="noStrike" kern="1200" baseline="0" dirty="0" err="1" smtClean="0">
                <a:solidFill>
                  <a:schemeClr val="tx1"/>
                </a:solidFill>
                <a:latin typeface="+mn-lt"/>
                <a:ea typeface="+mn-ea"/>
                <a:cs typeface="+mn-cs"/>
              </a:rPr>
              <a:t>Gell</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p.gell@federation.edu.au</a:t>
            </a:r>
            <a:r>
              <a:rPr lang="en-US" sz="1200" b="0" i="0" u="none" strike="noStrike" kern="1200" baseline="0" dirty="0" smtClean="0">
                <a:solidFill>
                  <a:schemeClr val="tx1"/>
                </a:solidFill>
                <a:latin typeface="+mn-lt"/>
                <a:ea typeface="+mn-ea"/>
                <a:cs typeface="+mn-cs"/>
              </a:rPr>
              <a:t> </a:t>
            </a:r>
            <a:endParaRPr lang="en-US" sz="1200" b="1"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667A13C-A4BA-3348-B2DC-1BAC2DFA8645}" type="slidenum">
              <a:rPr lang="en-US" smtClean="0"/>
              <a:t>50</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Mineral dust: Meteorological controls and climate impacts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Kerstin Schepanski1, U. Merkel2 and I. Tegen1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2: </a:t>
            </a:r>
            <a:r>
              <a:rPr lang="en-US" sz="1200" b="0" i="0" u="none" strike="noStrike" kern="1200" baseline="0" dirty="0" smtClean="0">
                <a:solidFill>
                  <a:schemeClr val="tx1"/>
                </a:solidFill>
                <a:latin typeface="+mn-lt"/>
                <a:ea typeface="+mn-ea"/>
                <a:cs typeface="+mn-cs"/>
              </a:rPr>
              <a:t>Diurnal variability of dust source activations over North Africa inferred from MSG-SEVIRI </a:t>
            </a:r>
            <a:r>
              <a:rPr lang="en-US" sz="1200" b="0" i="0" u="none" strike="noStrike" kern="1200" baseline="0" dirty="0" err="1" smtClean="0">
                <a:solidFill>
                  <a:schemeClr val="tx1"/>
                </a:solidFill>
                <a:latin typeface="+mn-lt"/>
                <a:ea typeface="+mn-ea"/>
                <a:cs typeface="+mn-cs"/>
              </a:rPr>
              <a:t>IRdust</a:t>
            </a:r>
            <a:r>
              <a:rPr lang="en-US" sz="1200" b="0" i="0" u="none" strike="noStrike" kern="1200" baseline="0" dirty="0" smtClean="0">
                <a:solidFill>
                  <a:schemeClr val="tx1"/>
                </a:solidFill>
                <a:latin typeface="+mn-lt"/>
                <a:ea typeface="+mn-ea"/>
                <a:cs typeface="+mn-cs"/>
              </a:rPr>
              <a:t> imagery for 2006-2010 following </a:t>
            </a:r>
            <a:r>
              <a:rPr lang="en-US" sz="1200" b="0" i="0" u="none" strike="noStrike" kern="1200" baseline="0" dirty="0" err="1" smtClean="0">
                <a:solidFill>
                  <a:schemeClr val="tx1"/>
                </a:solidFill>
                <a:latin typeface="+mn-lt"/>
                <a:ea typeface="+mn-ea"/>
                <a:cs typeface="+mn-cs"/>
              </a:rPr>
              <a:t>Schepanski</a:t>
            </a:r>
            <a:r>
              <a:rPr lang="en-US" sz="1200" b="0" i="0" u="none" strike="noStrike" kern="1200" baseline="0" dirty="0" smtClean="0">
                <a:solidFill>
                  <a:schemeClr val="tx1"/>
                </a:solidFill>
                <a:latin typeface="+mn-lt"/>
                <a:ea typeface="+mn-ea"/>
                <a:cs typeface="+mn-cs"/>
              </a:rPr>
              <a:t> et al. (2009). Figures shows the occurrence frequency of dust source activations in the first (top panel) and second (bottom panel) half of the day. Orography is given by contour lines.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1Leibniz Institute for Tropospheric Research, Leipzig, Germany </a:t>
            </a:r>
          </a:p>
          <a:p>
            <a:r>
              <a:rPr lang="en-US" sz="1200" b="0" i="0" u="none" strike="noStrike" kern="1200" baseline="0" dirty="0" smtClean="0">
                <a:solidFill>
                  <a:schemeClr val="tx1"/>
                </a:solidFill>
                <a:latin typeface="+mn-lt"/>
                <a:ea typeface="+mn-ea"/>
                <a:cs typeface="+mn-cs"/>
              </a:rPr>
              <a:t>2MARUM, Bremen, Germany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Kerstin </a:t>
            </a:r>
            <a:r>
              <a:rPr lang="en-US" sz="1200" b="0" i="0" u="none" strike="noStrike" kern="1200" baseline="0" dirty="0" err="1" smtClean="0">
                <a:solidFill>
                  <a:schemeClr val="tx1"/>
                </a:solidFill>
                <a:latin typeface="+mn-lt"/>
                <a:ea typeface="+mn-ea"/>
                <a:cs typeface="+mn-cs"/>
              </a:rPr>
              <a:t>Schepanski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schepanski@tropos.de</a:t>
            </a:r>
            <a:r>
              <a:rPr lang="en-US" sz="1200" b="0" i="0" u="none" strike="noStrike" kern="1200" baseline="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4667A13C-A4BA-3348-B2DC-1BAC2DFA8645}" type="slidenum">
              <a:rPr lang="en-US" smtClean="0"/>
              <a:t>6</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Dendrochronology heats up Down Under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Patrick J. Baker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9th International Conference on Dendrochronology - Melbourne, Australia,13-17 January 2014 </a:t>
            </a: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Fire-killed </a:t>
            </a:r>
            <a:r>
              <a:rPr lang="en-US" sz="1200" b="0" i="1" u="none" strike="noStrike" kern="1200" baseline="0" dirty="0" err="1" smtClean="0">
                <a:solidFill>
                  <a:schemeClr val="tx1"/>
                </a:solidFill>
                <a:latin typeface="+mn-lt"/>
                <a:ea typeface="+mn-ea"/>
                <a:cs typeface="+mn-cs"/>
              </a:rPr>
              <a:t>Podocarpus</a:t>
            </a:r>
            <a:r>
              <a:rPr lang="en-US" sz="1200" b="0" i="1"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lawrencei</a:t>
            </a:r>
            <a:r>
              <a:rPr lang="en-US" sz="1200" b="0" i="1"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from the Snowy Mountains of New South Wales, Australia. A new multi-century tree-ring chronology from </a:t>
            </a:r>
            <a:r>
              <a:rPr lang="en-US" sz="1200" b="0" i="1" u="none" strike="noStrike" kern="1200" baseline="0" dirty="0" err="1" smtClean="0">
                <a:solidFill>
                  <a:schemeClr val="tx1"/>
                </a:solidFill>
                <a:latin typeface="+mn-lt"/>
                <a:ea typeface="+mn-ea"/>
                <a:cs typeface="+mn-cs"/>
              </a:rPr>
              <a:t>Podocarpus</a:t>
            </a:r>
            <a:r>
              <a:rPr lang="en-US" sz="1200" b="0" i="1"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lawrencei</a:t>
            </a:r>
            <a:r>
              <a:rPr lang="en-US" sz="1200" b="0" i="1"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presented by Matt </a:t>
            </a:r>
            <a:r>
              <a:rPr lang="en-US" sz="1200" b="0" i="0" u="none" strike="noStrike" kern="1200" baseline="0" dirty="0" err="1" smtClean="0">
                <a:solidFill>
                  <a:schemeClr val="tx1"/>
                </a:solidFill>
                <a:latin typeface="+mn-lt"/>
                <a:ea typeface="+mn-ea"/>
                <a:cs typeface="+mn-cs"/>
              </a:rPr>
              <a:t>Brookhouse</a:t>
            </a:r>
            <a:r>
              <a:rPr lang="en-US" sz="1200" b="0" i="0" u="none" strike="noStrike" kern="1200" baseline="0" dirty="0" smtClean="0">
                <a:solidFill>
                  <a:schemeClr val="tx1"/>
                </a:solidFill>
                <a:latin typeface="+mn-lt"/>
                <a:ea typeface="+mn-ea"/>
                <a:cs typeface="+mn-cs"/>
              </a:rPr>
              <a:t> (ANU) and colleagues is the first of its kind from the southeastern Australian mainland.</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Department of Forest and Ecosystem Science, University of Melbourne, Australia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Patrick J. Baker: </a:t>
            </a:r>
            <a:r>
              <a:rPr lang="en-US" sz="1200" b="0" i="0" u="none" strike="noStrike" kern="1200" baseline="0" dirty="0" err="1" smtClean="0">
                <a:solidFill>
                  <a:schemeClr val="tx1"/>
                </a:solidFill>
                <a:latin typeface="+mn-lt"/>
                <a:ea typeface="+mn-ea"/>
                <a:cs typeface="+mn-cs"/>
              </a:rPr>
              <a:t>patrick.baker@unimelb.edu.au</a:t>
            </a:r>
            <a:r>
              <a:rPr lang="en-US" sz="1200" b="0" i="0" u="none" strike="noStrike" kern="1200" baseline="0" dirty="0" smtClean="0">
                <a:solidFill>
                  <a:schemeClr val="tx1"/>
                </a:solidFill>
                <a:latin typeface="+mn-lt"/>
                <a:ea typeface="+mn-ea"/>
                <a:cs typeface="+mn-cs"/>
              </a:rPr>
              <a:t> </a:t>
            </a:r>
            <a:endParaRPr lang="en-US" sz="1200" b="1"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667A13C-A4BA-3348-B2DC-1BAC2DFA8645}" type="slidenum">
              <a:rPr lang="en-US" smtClean="0"/>
              <a:t>51</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Cast, cut, sample and analyze: A practical approach to processing speleothems for paleoclimate reconstruction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Ali </a:t>
            </a:r>
            <a:r>
              <a:rPr lang="en-US" sz="1200" b="0" i="0" u="none" strike="noStrike" kern="1200" baseline="0" dirty="0" err="1" smtClean="0">
                <a:solidFill>
                  <a:schemeClr val="tx1"/>
                </a:solidFill>
                <a:latin typeface="+mn-lt"/>
                <a:ea typeface="+mn-ea"/>
                <a:cs typeface="+mn-cs"/>
              </a:rPr>
              <a:t>Pourmand</a:t>
            </a:r>
            <a:r>
              <a:rPr lang="en-US" sz="1200" b="0" i="0" u="none" strike="noStrike" kern="1200" baseline="0" dirty="0" smtClean="0">
                <a:solidFill>
                  <a:schemeClr val="tx1"/>
                </a:solidFill>
                <a:latin typeface="+mn-lt"/>
                <a:ea typeface="+mn-ea"/>
                <a:cs typeface="+mn-cs"/>
              </a:rPr>
              <a:t> </a:t>
            </a:r>
          </a:p>
          <a:p>
            <a:endParaRPr lang="en-US" sz="1200" b="0" i="0" u="none" strike="noStrike" kern="1200" baseline="0" dirty="0" smtClean="0">
              <a:solidFill>
                <a:schemeClr val="tx1"/>
              </a:solidFill>
              <a:latin typeface="+mn-lt"/>
              <a:ea typeface="+mn-ea"/>
              <a:cs typeface="+mn-cs"/>
            </a:endParaRPr>
          </a:p>
          <a:p>
            <a:r>
              <a:rPr lang="pl-PL" sz="1200" b="1" i="0" u="none" strike="noStrike" kern="1200" baseline="0" dirty="0" smtClean="0">
                <a:solidFill>
                  <a:schemeClr val="tx1"/>
                </a:solidFill>
                <a:latin typeface="+mn-lt"/>
                <a:ea typeface="+mn-ea"/>
                <a:cs typeface="+mn-cs"/>
              </a:rPr>
              <a:t>Miami, USA, 12-14 May 2014 </a:t>
            </a:r>
          </a:p>
          <a:p>
            <a:endParaRPr lang="pl-PL"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Comparison between U-</a:t>
            </a:r>
            <a:r>
              <a:rPr lang="en-US" sz="1200" b="0" i="0" u="none" strike="noStrike" kern="1200" baseline="0" dirty="0" err="1" smtClean="0">
                <a:solidFill>
                  <a:schemeClr val="tx1"/>
                </a:solidFill>
                <a:latin typeface="+mn-lt"/>
                <a:ea typeface="+mn-ea"/>
                <a:cs typeface="+mn-cs"/>
              </a:rPr>
              <a:t>Th</a:t>
            </a:r>
            <a:r>
              <a:rPr lang="en-US" sz="1200" b="0" i="0" u="none" strike="noStrike" kern="1200" baseline="0" dirty="0" smtClean="0">
                <a:solidFill>
                  <a:schemeClr val="tx1"/>
                </a:solidFill>
                <a:latin typeface="+mn-lt"/>
                <a:ea typeface="+mn-ea"/>
                <a:cs typeface="+mn-cs"/>
              </a:rPr>
              <a:t> ages determined at the University of Minnesota and the University of Miami on a speleothem from Cathedral Cave, Utah (Modified from </a:t>
            </a:r>
            <a:r>
              <a:rPr lang="en-US" sz="1200" b="0" i="0" u="none" strike="noStrike" kern="1200" baseline="0" dirty="0" err="1" smtClean="0">
                <a:solidFill>
                  <a:schemeClr val="tx1"/>
                </a:solidFill>
                <a:latin typeface="+mn-lt"/>
                <a:ea typeface="+mn-ea"/>
                <a:cs typeface="+mn-cs"/>
              </a:rPr>
              <a:t>Pourmand</a:t>
            </a:r>
            <a:r>
              <a:rPr lang="en-US" sz="1200" b="0" i="0" u="none" strike="noStrike" kern="1200" baseline="0" dirty="0" smtClean="0">
                <a:solidFill>
                  <a:schemeClr val="tx1"/>
                </a:solidFill>
                <a:latin typeface="+mn-lt"/>
                <a:ea typeface="+mn-ea"/>
                <a:cs typeface="+mn-cs"/>
              </a:rPr>
              <a:t> et al. 2014).</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Department of Marine Geosciences, </a:t>
            </a:r>
            <a:r>
              <a:rPr lang="en-US" sz="1200" b="0" i="0" u="none" strike="noStrike" kern="1200" baseline="0" dirty="0" err="1" smtClean="0">
                <a:solidFill>
                  <a:schemeClr val="tx1"/>
                </a:solidFill>
                <a:latin typeface="+mn-lt"/>
                <a:ea typeface="+mn-ea"/>
                <a:cs typeface="+mn-cs"/>
              </a:rPr>
              <a:t>Rosenstiel</a:t>
            </a:r>
            <a:r>
              <a:rPr lang="en-US" sz="1200" b="0" i="0" u="none" strike="noStrike" kern="1200" baseline="0" dirty="0" smtClean="0">
                <a:solidFill>
                  <a:schemeClr val="tx1"/>
                </a:solidFill>
                <a:latin typeface="+mn-lt"/>
                <a:ea typeface="+mn-ea"/>
                <a:cs typeface="+mn-cs"/>
              </a:rPr>
              <a:t> School of Marine and Atmospheric Science, The University of Miami, USA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Ali </a:t>
            </a:r>
            <a:r>
              <a:rPr lang="en-US" sz="1200" b="0" i="0" u="none" strike="noStrike" kern="1200" baseline="0" dirty="0" err="1" smtClean="0">
                <a:solidFill>
                  <a:schemeClr val="tx1"/>
                </a:solidFill>
                <a:latin typeface="+mn-lt"/>
                <a:ea typeface="+mn-ea"/>
                <a:cs typeface="+mn-cs"/>
              </a:rPr>
              <a:t>Pourmand</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apourmand@rsmas.miami.edu</a:t>
            </a:r>
            <a:r>
              <a:rPr lang="en-US" sz="1200" b="0" i="0" u="none" strike="noStrike" kern="1200" baseline="0" dirty="0" smtClean="0">
                <a:solidFill>
                  <a:schemeClr val="tx1"/>
                </a:solidFill>
                <a:latin typeface="+mn-lt"/>
                <a:ea typeface="+mn-ea"/>
                <a:cs typeface="+mn-cs"/>
              </a:rPr>
              <a:t> </a:t>
            </a:r>
            <a:endParaRPr lang="en-US" sz="1200" b="1"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667A13C-A4BA-3348-B2DC-1BAC2DFA8645}" type="slidenum">
              <a:rPr lang="en-US" smtClean="0"/>
              <a:t>52</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Mediterranean Holocene climate and human societies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Karin Holmgren1, M.-A. Sicre2, A. Gogou3, E. Xoplaki4 and J. Luterbacher4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err="1" smtClean="0">
                <a:solidFill>
                  <a:schemeClr val="tx1"/>
                </a:solidFill>
                <a:latin typeface="+mn-lt"/>
                <a:ea typeface="+mn-ea"/>
                <a:cs typeface="+mn-cs"/>
              </a:rPr>
              <a:t>Messinia</a:t>
            </a:r>
            <a:r>
              <a:rPr lang="en-US" sz="1200" b="1" i="0" u="none" strike="noStrike" kern="1200" baseline="0" dirty="0" smtClean="0">
                <a:solidFill>
                  <a:schemeClr val="tx1"/>
                </a:solidFill>
                <a:latin typeface="+mn-lt"/>
                <a:ea typeface="+mn-ea"/>
                <a:cs typeface="+mn-cs"/>
              </a:rPr>
              <a:t>, Greece, 23-25 April 2014 </a:t>
            </a: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Having the workshop in Greece – a country rich in archeology, history and social dynamics – inspired the participants in their creative discussions on climate, environment, people and their societies. Photo: Poseidon Temple in Cape </a:t>
            </a:r>
            <a:r>
              <a:rPr lang="en-US" sz="1200" b="0" i="0" u="none" strike="noStrike" kern="1200" baseline="0" dirty="0" err="1" smtClean="0">
                <a:solidFill>
                  <a:schemeClr val="tx1"/>
                </a:solidFill>
                <a:latin typeface="+mn-lt"/>
                <a:ea typeface="+mn-ea"/>
                <a:cs typeface="+mn-cs"/>
              </a:rPr>
              <a:t>Sounion</a:t>
            </a:r>
            <a:r>
              <a:rPr lang="en-US" sz="1200" b="0" i="0" u="none" strike="noStrike" kern="1200" baseline="0" dirty="0" smtClean="0">
                <a:solidFill>
                  <a:schemeClr val="tx1"/>
                </a:solidFill>
                <a:latin typeface="+mn-lt"/>
                <a:ea typeface="+mn-ea"/>
                <a:cs typeface="+mn-cs"/>
              </a:rPr>
              <a:t>, Attica Peninsula (by Nikolas </a:t>
            </a:r>
            <a:r>
              <a:rPr lang="en-US" sz="1200" b="0" i="0" u="none" strike="noStrike" kern="1200" baseline="0" dirty="0" err="1" smtClean="0">
                <a:solidFill>
                  <a:schemeClr val="tx1"/>
                </a:solidFill>
                <a:latin typeface="+mn-lt"/>
                <a:ea typeface="+mn-ea"/>
                <a:cs typeface="+mn-cs"/>
              </a:rPr>
              <a:t>Lambrou</a:t>
            </a:r>
            <a:r>
              <a:rPr lang="en-US" sz="1200" b="0" i="0" u="none" strike="noStrike" kern="1200" baseline="0" dirty="0" smtClean="0">
                <a:solidFill>
                  <a:schemeClr val="tx1"/>
                </a:solidFill>
                <a:latin typeface="+mn-lt"/>
                <a:ea typeface="+mn-ea"/>
                <a:cs typeface="+mn-cs"/>
              </a:rPr>
              <a: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1Navarino Environmental Observatory (NEO) and Bolin Centre for Climate Research, Stockholm University, Sweden </a:t>
            </a:r>
          </a:p>
          <a:p>
            <a:r>
              <a:rPr lang="en-US" sz="1200" b="0" i="0" u="none" strike="noStrike" kern="1200" baseline="0" dirty="0" smtClean="0">
                <a:solidFill>
                  <a:schemeClr val="tx1"/>
                </a:solidFill>
                <a:latin typeface="+mn-lt"/>
                <a:ea typeface="+mn-ea"/>
                <a:cs typeface="+mn-cs"/>
              </a:rPr>
              <a:t>2LOCEAN, Sorbonne University, Paris, France </a:t>
            </a:r>
          </a:p>
          <a:p>
            <a:r>
              <a:rPr lang="en-US" sz="1200" b="0" i="0" u="none" strike="noStrike" kern="1200" baseline="0" dirty="0" smtClean="0">
                <a:solidFill>
                  <a:schemeClr val="tx1"/>
                </a:solidFill>
                <a:latin typeface="+mn-lt"/>
                <a:ea typeface="+mn-ea"/>
                <a:cs typeface="+mn-cs"/>
              </a:rPr>
              <a:t>3Institute of Oceanography, Hellenic Centre for Marine Research, </a:t>
            </a:r>
            <a:r>
              <a:rPr lang="en-US" sz="1200" b="0" i="0" u="none" strike="noStrike" kern="1200" baseline="0" dirty="0" err="1" smtClean="0">
                <a:solidFill>
                  <a:schemeClr val="tx1"/>
                </a:solidFill>
                <a:latin typeface="+mn-lt"/>
                <a:ea typeface="+mn-ea"/>
                <a:cs typeface="+mn-cs"/>
              </a:rPr>
              <a:t>Anavyssos</a:t>
            </a:r>
            <a:r>
              <a:rPr lang="en-US" sz="1200" b="0" i="0" u="none" strike="noStrike" kern="1200" baseline="0" dirty="0" smtClean="0">
                <a:solidFill>
                  <a:schemeClr val="tx1"/>
                </a:solidFill>
                <a:latin typeface="+mn-lt"/>
                <a:ea typeface="+mn-ea"/>
                <a:cs typeface="+mn-cs"/>
              </a:rPr>
              <a:t>, Greece </a:t>
            </a:r>
          </a:p>
          <a:p>
            <a:r>
              <a:rPr lang="en-US" sz="1200" b="0" i="0" u="none" strike="noStrike" kern="1200" baseline="0" dirty="0" smtClean="0">
                <a:solidFill>
                  <a:schemeClr val="tx1"/>
                </a:solidFill>
                <a:latin typeface="+mn-lt"/>
                <a:ea typeface="+mn-ea"/>
                <a:cs typeface="+mn-cs"/>
              </a:rPr>
              <a:t>4Department of Geography, Justus-Liebig University Giessen, Germany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Karin Holmgren: </a:t>
            </a:r>
            <a:r>
              <a:rPr lang="en-US" sz="1200" b="0" i="0" u="none" strike="noStrike" kern="1200" baseline="0" dirty="0" err="1" smtClean="0">
                <a:solidFill>
                  <a:schemeClr val="tx1"/>
                </a:solidFill>
                <a:latin typeface="+mn-lt"/>
                <a:ea typeface="+mn-ea"/>
                <a:cs typeface="+mn-cs"/>
              </a:rPr>
              <a:t>Karin.holmgren@natgeo.su.se</a:t>
            </a:r>
            <a:r>
              <a:rPr lang="en-US" sz="1200" b="0" i="0" u="none" strike="noStrike" kern="1200" baseline="0" dirty="0" smtClean="0">
                <a:solidFill>
                  <a:schemeClr val="tx1"/>
                </a:solidFill>
                <a:latin typeface="+mn-lt"/>
                <a:ea typeface="+mn-ea"/>
                <a:cs typeface="+mn-cs"/>
              </a:rPr>
              <a:t> </a:t>
            </a:r>
            <a:endParaRPr lang="en-US" sz="1200" b="1"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667A13C-A4BA-3348-B2DC-1BAC2DFA8645}" type="slidenum">
              <a:rPr lang="en-US" smtClean="0"/>
              <a:t>53</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Modeling and data perspectives on reconstructing Late Pleistocene ice sheets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Pippa</a:t>
            </a:r>
            <a:r>
              <a:rPr lang="en-US" sz="1200" b="0" i="0" u="none" strike="noStrike" kern="1200" baseline="0" dirty="0" smtClean="0">
                <a:solidFill>
                  <a:schemeClr val="tx1"/>
                </a:solidFill>
                <a:latin typeface="+mn-lt"/>
                <a:ea typeface="+mn-ea"/>
                <a:cs typeface="+mn-cs"/>
              </a:rPr>
              <a:t> L. Whitehouse1 and Lev Tarasov2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Grenoble, France, 22-24 May 2014 </a:t>
            </a: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err="1" smtClean="0">
                <a:solidFill>
                  <a:schemeClr val="tx1"/>
                </a:solidFill>
                <a:latin typeface="+mn-lt"/>
                <a:ea typeface="+mn-ea"/>
                <a:cs typeface="+mn-cs"/>
              </a:rPr>
              <a:t>Erratics</a:t>
            </a:r>
            <a:r>
              <a:rPr lang="en-US" sz="1200" b="0" i="0" u="none" strike="noStrike" kern="1200" baseline="0" dirty="0" smtClean="0">
                <a:solidFill>
                  <a:schemeClr val="tx1"/>
                </a:solidFill>
                <a:latin typeface="+mn-lt"/>
                <a:ea typeface="+mn-ea"/>
                <a:cs typeface="+mn-cs"/>
              </a:rPr>
              <a:t> scattered on the bedrock surface of a </a:t>
            </a:r>
            <a:r>
              <a:rPr lang="en-US" sz="1200" b="0" i="0" u="none" strike="noStrike" kern="1200" baseline="0" dirty="0" err="1" smtClean="0">
                <a:solidFill>
                  <a:schemeClr val="tx1"/>
                </a:solidFill>
                <a:latin typeface="+mn-lt"/>
                <a:ea typeface="+mn-ea"/>
                <a:cs typeface="+mn-cs"/>
              </a:rPr>
              <a:t>nunatak</a:t>
            </a:r>
            <a:r>
              <a:rPr lang="en-US" sz="1200" b="0" i="0" u="none" strike="noStrike" kern="1200" baseline="0" dirty="0" smtClean="0">
                <a:solidFill>
                  <a:schemeClr val="tx1"/>
                </a:solidFill>
                <a:latin typeface="+mn-lt"/>
                <a:ea typeface="+mn-ea"/>
                <a:cs typeface="+mn-cs"/>
              </a:rPr>
              <a:t> in the Ellsworth Mountains, Antarctica. </a:t>
            </a:r>
            <a:r>
              <a:rPr lang="en-US" sz="1200" b="0" i="0" u="none" strike="noStrike" kern="1200" baseline="0" dirty="0" err="1" smtClean="0">
                <a:solidFill>
                  <a:schemeClr val="tx1"/>
                </a:solidFill>
                <a:latin typeface="+mn-lt"/>
                <a:ea typeface="+mn-ea"/>
                <a:cs typeface="+mn-cs"/>
              </a:rPr>
              <a:t>Cosmogenic</a:t>
            </a:r>
            <a:r>
              <a:rPr lang="en-US" sz="1200" b="0" i="0" u="none" strike="noStrike" kern="1200" baseline="0" dirty="0" smtClean="0">
                <a:solidFill>
                  <a:schemeClr val="tx1"/>
                </a:solidFill>
                <a:latin typeface="+mn-lt"/>
                <a:ea typeface="+mn-ea"/>
                <a:cs typeface="+mn-cs"/>
              </a:rPr>
              <a:t> exposure ages on such </a:t>
            </a:r>
            <a:r>
              <a:rPr lang="en-US" sz="1200" b="0" i="0" u="none" strike="noStrike" kern="1200" baseline="0" dirty="0" err="1" smtClean="0">
                <a:solidFill>
                  <a:schemeClr val="tx1"/>
                </a:solidFill>
                <a:latin typeface="+mn-lt"/>
                <a:ea typeface="+mn-ea"/>
                <a:cs typeface="+mn-cs"/>
              </a:rPr>
              <a:t>erratics</a:t>
            </a:r>
            <a:r>
              <a:rPr lang="en-US" sz="1200" b="0" i="0" u="none" strike="noStrike" kern="1200" baseline="0" dirty="0" smtClean="0">
                <a:solidFill>
                  <a:schemeClr val="tx1"/>
                </a:solidFill>
                <a:latin typeface="+mn-lt"/>
                <a:ea typeface="+mn-ea"/>
                <a:cs typeface="+mn-cs"/>
              </a:rPr>
              <a:t> can determine the timing of ice-sheet thinning. Photo: M. Bentley.</a:t>
            </a:r>
            <a:endParaRPr lang="en-US" sz="1200" b="1" i="0" u="none" strike="noStrike" kern="1200" baseline="0" dirty="0" smtClean="0">
              <a:solidFill>
                <a:schemeClr val="tx1"/>
              </a:solidFill>
              <a:latin typeface="+mn-lt"/>
              <a:ea typeface="+mn-ea"/>
              <a:cs typeface="+mn-cs"/>
            </a:endParaRPr>
          </a:p>
          <a:p>
            <a:endParaRPr lang="en-US" sz="1200" b="1" i="0" u="none" strike="noStrike" kern="1200" baseline="0" dirty="0" smtClean="0">
              <a:solidFill>
                <a:schemeClr val="tx1"/>
              </a:solidFill>
              <a:latin typeface="+mn-lt"/>
              <a:ea typeface="+mn-ea"/>
              <a:cs typeface="+mn-cs"/>
            </a:endParaRPr>
          </a:p>
          <a:p>
            <a:endParaRPr lang="en-US" sz="1200" b="1"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1Department of Geography, Durham University, UK </a:t>
            </a:r>
          </a:p>
          <a:p>
            <a:r>
              <a:rPr lang="en-US" sz="1200" b="0" i="0" u="none" strike="noStrike" kern="1200" baseline="0" dirty="0" smtClean="0">
                <a:solidFill>
                  <a:schemeClr val="tx1"/>
                </a:solidFill>
                <a:latin typeface="+mn-lt"/>
                <a:ea typeface="+mn-ea"/>
                <a:cs typeface="+mn-cs"/>
              </a:rPr>
              <a:t>2Department of Physics and Physical Oceanography, Memorial University of Newfoundland, St John's, Canada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err="1" smtClean="0">
                <a:solidFill>
                  <a:schemeClr val="tx1"/>
                </a:solidFill>
                <a:latin typeface="+mn-lt"/>
                <a:ea typeface="+mn-ea"/>
                <a:cs typeface="+mn-cs"/>
              </a:rPr>
              <a:t>Pippa</a:t>
            </a:r>
            <a:r>
              <a:rPr lang="en-US" sz="1200" b="0" i="0" u="none" strike="noStrike" kern="1200" baseline="0" dirty="0" smtClean="0">
                <a:solidFill>
                  <a:schemeClr val="tx1"/>
                </a:solidFill>
                <a:latin typeface="+mn-lt"/>
                <a:ea typeface="+mn-ea"/>
                <a:cs typeface="+mn-cs"/>
              </a:rPr>
              <a:t> L. Whitehouse: </a:t>
            </a:r>
            <a:r>
              <a:rPr lang="en-US" sz="1200" b="0" i="0" u="none" strike="noStrike" kern="1200" baseline="0" dirty="0" err="1" smtClean="0">
                <a:solidFill>
                  <a:schemeClr val="tx1"/>
                </a:solidFill>
                <a:latin typeface="+mn-lt"/>
                <a:ea typeface="+mn-ea"/>
                <a:cs typeface="+mn-cs"/>
              </a:rPr>
              <a:t>pippa.whitehouse@durham.ac.uk</a:t>
            </a:r>
            <a:r>
              <a:rPr lang="en-US" sz="1200" b="0" i="0" u="none" strike="noStrike" kern="1200" baseline="0" dirty="0" smtClean="0">
                <a:solidFill>
                  <a:schemeClr val="tx1"/>
                </a:solidFill>
                <a:latin typeface="+mn-lt"/>
                <a:ea typeface="+mn-ea"/>
                <a:cs typeface="+mn-cs"/>
              </a:rPr>
              <a:t> </a:t>
            </a:r>
            <a:endParaRPr lang="en-US" sz="1200" b="1"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667A13C-A4BA-3348-B2DC-1BAC2DFA8645}" type="slidenum">
              <a:rPr lang="en-US" smtClean="0"/>
              <a:t>54</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Constraining Holocene solar forcing by “detection and attribution”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Jürg</a:t>
            </a:r>
            <a:r>
              <a:rPr lang="en-US" sz="1200" b="0" i="0" u="none" strike="noStrike" kern="1200" baseline="0" dirty="0" smtClean="0">
                <a:solidFill>
                  <a:schemeClr val="tx1"/>
                </a:solidFill>
                <a:latin typeface="+mn-lt"/>
                <a:ea typeface="+mn-ea"/>
                <a:cs typeface="+mn-cs"/>
              </a:rPr>
              <a:t> Beer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2nd Solar Forcing Workshop, Davos, Switzerland, 20-23 May 2014 </a:t>
            </a: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Seven reconstructions of total solar irradiance for the past 400 years (for details see Schmidt et al. 2012).</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err="1" smtClean="0">
                <a:solidFill>
                  <a:schemeClr val="tx1"/>
                </a:solidFill>
                <a:latin typeface="+mn-lt"/>
                <a:ea typeface="+mn-ea"/>
                <a:cs typeface="+mn-cs"/>
              </a:rPr>
              <a:t>Eawag</a:t>
            </a:r>
            <a:r>
              <a:rPr lang="en-US" sz="1200" b="0" i="0" u="none" strike="noStrike" kern="1200" baseline="0" dirty="0" smtClean="0">
                <a:solidFill>
                  <a:schemeClr val="tx1"/>
                </a:solidFill>
                <a:latin typeface="+mn-lt"/>
                <a:ea typeface="+mn-ea"/>
                <a:cs typeface="+mn-cs"/>
              </a:rPr>
              <a:t>, Swiss Federal Institute of Aquatic Science and Technology, Dübendorf, Switzerland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err="1" smtClean="0">
                <a:solidFill>
                  <a:schemeClr val="tx1"/>
                </a:solidFill>
                <a:latin typeface="+mn-lt"/>
                <a:ea typeface="+mn-ea"/>
                <a:cs typeface="+mn-cs"/>
              </a:rPr>
              <a:t>Jürg</a:t>
            </a:r>
            <a:r>
              <a:rPr lang="en-US" sz="1200" b="0" i="0" u="none" strike="noStrike" kern="1200" baseline="0" dirty="0" smtClean="0">
                <a:solidFill>
                  <a:schemeClr val="tx1"/>
                </a:solidFill>
                <a:latin typeface="+mn-lt"/>
                <a:ea typeface="+mn-ea"/>
                <a:cs typeface="+mn-cs"/>
              </a:rPr>
              <a:t> Beer: </a:t>
            </a:r>
            <a:r>
              <a:rPr lang="en-US" sz="1200" b="0" i="0" u="none" strike="noStrike" kern="1200" baseline="0" dirty="0" err="1" smtClean="0">
                <a:solidFill>
                  <a:schemeClr val="tx1"/>
                </a:solidFill>
                <a:latin typeface="+mn-lt"/>
                <a:ea typeface="+mn-ea"/>
                <a:cs typeface="+mn-cs"/>
              </a:rPr>
              <a:t>beer@eawag.ch</a:t>
            </a:r>
            <a:r>
              <a:rPr lang="en-US" sz="1200" b="0" i="0" u="none" strike="noStrike" kern="1200" baseline="0" dirty="0" smtClean="0">
                <a:solidFill>
                  <a:schemeClr val="tx1"/>
                </a:solidFill>
                <a:latin typeface="+mn-lt"/>
                <a:ea typeface="+mn-ea"/>
                <a:cs typeface="+mn-cs"/>
              </a:rPr>
              <a:t> </a:t>
            </a:r>
            <a:endParaRPr lang="en-US" sz="1200" b="1"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667A13C-A4BA-3348-B2DC-1BAC2DFA8645}" type="slidenum">
              <a:rPr lang="en-US" smtClean="0"/>
              <a:t>55</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Dust deposition rates derived from optical satellite observations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Luca </a:t>
            </a:r>
            <a:r>
              <a:rPr lang="en-US" sz="1200" b="0" i="0" u="none" strike="noStrike" kern="1200" baseline="0" dirty="0" err="1" smtClean="0">
                <a:solidFill>
                  <a:schemeClr val="tx1"/>
                </a:solidFill>
                <a:latin typeface="+mn-lt"/>
                <a:ea typeface="+mn-ea"/>
                <a:cs typeface="+mn-cs"/>
              </a:rPr>
              <a:t>Lelli</a:t>
            </a:r>
            <a:r>
              <a:rPr lang="en-US" sz="1200" b="0" i="0" u="none" strike="noStrike" kern="1200" baseline="0" dirty="0" smtClean="0">
                <a:solidFill>
                  <a:schemeClr val="tx1"/>
                </a:solidFill>
                <a:latin typeface="+mn-lt"/>
                <a:ea typeface="+mn-ea"/>
                <a:cs typeface="+mn-cs"/>
              </a:rPr>
              <a:t>, W. von </a:t>
            </a:r>
            <a:r>
              <a:rPr lang="en-US" sz="1200" b="0" i="0" u="none" strike="noStrike" kern="1200" baseline="0" dirty="0" err="1" smtClean="0">
                <a:solidFill>
                  <a:schemeClr val="tx1"/>
                </a:solidFill>
                <a:latin typeface="+mn-lt"/>
                <a:ea typeface="+mn-ea"/>
                <a:cs typeface="+mn-cs"/>
              </a:rPr>
              <a:t>Hoyningen-Huene</a:t>
            </a:r>
            <a:r>
              <a:rPr lang="en-US" sz="1200" b="0" i="0" u="none" strike="noStrike" kern="1200" baseline="0" dirty="0" smtClean="0">
                <a:solidFill>
                  <a:schemeClr val="tx1"/>
                </a:solidFill>
                <a:latin typeface="+mn-lt"/>
                <a:ea typeface="+mn-ea"/>
                <a:cs typeface="+mn-cs"/>
              </a:rPr>
              <a:t>, M. </a:t>
            </a:r>
            <a:r>
              <a:rPr lang="en-US" sz="1200" b="0" i="0" u="none" strike="noStrike" kern="1200" baseline="0" dirty="0" err="1" smtClean="0">
                <a:solidFill>
                  <a:schemeClr val="tx1"/>
                </a:solidFill>
                <a:latin typeface="+mn-lt"/>
                <a:ea typeface="+mn-ea"/>
                <a:cs typeface="+mn-cs"/>
              </a:rPr>
              <a:t>Vountas</a:t>
            </a:r>
            <a:r>
              <a:rPr lang="en-US" sz="1200" b="0" i="0" u="none" strike="noStrike" kern="1200" baseline="0" dirty="0" smtClean="0">
                <a:solidFill>
                  <a:schemeClr val="tx1"/>
                </a:solidFill>
                <a:latin typeface="+mn-lt"/>
                <a:ea typeface="+mn-ea"/>
                <a:cs typeface="+mn-cs"/>
              </a:rPr>
              <a:t>, M. </a:t>
            </a:r>
            <a:r>
              <a:rPr lang="en-US" sz="1200" b="0" i="0" u="none" strike="noStrike" kern="1200" baseline="0" dirty="0" err="1" smtClean="0">
                <a:solidFill>
                  <a:schemeClr val="tx1"/>
                </a:solidFill>
                <a:latin typeface="+mn-lt"/>
                <a:ea typeface="+mn-ea"/>
                <a:cs typeface="+mn-cs"/>
              </a:rPr>
              <a:t>Jäger</a:t>
            </a:r>
            <a:r>
              <a:rPr lang="en-US" sz="1200" b="0" i="0" u="none" strike="noStrike" kern="1200" baseline="0" dirty="0" smtClean="0">
                <a:solidFill>
                  <a:schemeClr val="tx1"/>
                </a:solidFill>
                <a:latin typeface="+mn-lt"/>
                <a:ea typeface="+mn-ea"/>
                <a:cs typeface="+mn-cs"/>
              </a:rPr>
              <a:t> and J.P. Burrows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Monthly averages of Aerosol Optical Thickness (AOT; dimensionless) retrieved from </a:t>
            </a:r>
            <a:r>
              <a:rPr lang="en-US" sz="1200" b="0" i="0" u="none" strike="noStrike" kern="1200" baseline="0" dirty="0" err="1" smtClean="0">
                <a:solidFill>
                  <a:schemeClr val="tx1"/>
                </a:solidFill>
                <a:latin typeface="+mn-lt"/>
                <a:ea typeface="+mn-ea"/>
                <a:cs typeface="+mn-cs"/>
              </a:rPr>
              <a:t>MISRsatellite</a:t>
            </a:r>
            <a:r>
              <a:rPr lang="en-US" sz="1200" b="0" i="0" u="none" strike="noStrike" kern="1200" baseline="0" dirty="0" smtClean="0">
                <a:solidFill>
                  <a:schemeClr val="tx1"/>
                </a:solidFill>
                <a:latin typeface="+mn-lt"/>
                <a:ea typeface="+mn-ea"/>
                <a:cs typeface="+mn-cs"/>
              </a:rPr>
              <a:t> data for the determination of dust sedimentation rate. Maps of </a:t>
            </a:r>
            <a:r>
              <a:rPr lang="en-US" sz="1200" b="0" i="0" u="none" strike="noStrike" kern="1200" baseline="0" dirty="0" err="1" smtClean="0">
                <a:solidFill>
                  <a:schemeClr val="tx1"/>
                </a:solidFill>
                <a:latin typeface="+mn-lt"/>
                <a:ea typeface="+mn-ea"/>
                <a:cs typeface="+mn-cs"/>
              </a:rPr>
              <a:t>AOTfor</a:t>
            </a:r>
            <a:r>
              <a:rPr lang="en-US" sz="1200" b="0" i="0" u="none" strike="noStrike" kern="1200" baseline="0" dirty="0" smtClean="0">
                <a:solidFill>
                  <a:schemeClr val="tx1"/>
                </a:solidFill>
                <a:latin typeface="+mn-lt"/>
                <a:ea typeface="+mn-ea"/>
                <a:cs typeface="+mn-cs"/>
              </a:rPr>
              <a:t> January and July 2001 on a global scale </a:t>
            </a:r>
            <a:r>
              <a:rPr lang="en-US" sz="1200" b="1" i="0" u="none" strike="noStrike" kern="1200" baseline="0" dirty="0" smtClean="0">
                <a:solidFill>
                  <a:schemeClr val="tx1"/>
                </a:solidFill>
                <a:latin typeface="+mn-lt"/>
                <a:ea typeface="+mn-ea"/>
                <a:cs typeface="+mn-cs"/>
              </a:rPr>
              <a:t>(A) </a:t>
            </a:r>
            <a:r>
              <a:rPr lang="en-US" sz="1200" b="0" i="0" u="none" strike="noStrike" kern="1200" baseline="0" dirty="0" smtClean="0">
                <a:solidFill>
                  <a:schemeClr val="tx1"/>
                </a:solidFill>
                <a:latin typeface="+mn-lt"/>
                <a:ea typeface="+mn-ea"/>
                <a:cs typeface="+mn-cs"/>
              </a:rPr>
              <a:t>and zoomed in to the example region around Cape Blanc </a:t>
            </a:r>
            <a:r>
              <a:rPr lang="en-US" sz="1200" b="1" i="0" u="none" strike="noStrike" kern="1200" baseline="0" dirty="0" smtClean="0">
                <a:solidFill>
                  <a:schemeClr val="tx1"/>
                </a:solidFill>
                <a:latin typeface="+mn-lt"/>
                <a:ea typeface="+mn-ea"/>
                <a:cs typeface="+mn-cs"/>
              </a:rPr>
              <a:t>(B)</a:t>
            </a:r>
            <a:r>
              <a:rPr lang="en-US" sz="1200" b="0" i="0" u="none" strike="noStrike" kern="1200" baseline="0" dirty="0" smtClean="0">
                <a:solidFill>
                  <a:schemeClr val="tx1"/>
                </a:solidFill>
                <a:latin typeface="+mn-lt"/>
                <a:ea typeface="+mn-ea"/>
                <a:cs typeface="+mn-cs"/>
              </a:rPr>
              <a:t>, where sediment traps are deployed across West Africa and the Atlantic Ocean. The time series in </a:t>
            </a:r>
            <a:r>
              <a:rPr lang="en-US" sz="1200" b="1" i="0" u="none" strike="noStrike" kern="1200" baseline="0" dirty="0" smtClean="0">
                <a:solidFill>
                  <a:schemeClr val="tx1"/>
                </a:solidFill>
                <a:latin typeface="+mn-lt"/>
                <a:ea typeface="+mn-ea"/>
                <a:cs typeface="+mn-cs"/>
              </a:rPr>
              <a:t>(C) </a:t>
            </a:r>
            <a:r>
              <a:rPr lang="en-US" sz="1200" b="0" i="0" u="none" strike="noStrike" kern="1200" baseline="0" dirty="0" smtClean="0">
                <a:solidFill>
                  <a:schemeClr val="tx1"/>
                </a:solidFill>
                <a:latin typeface="+mn-lt"/>
                <a:ea typeface="+mn-ea"/>
                <a:cs typeface="+mn-cs"/>
              </a:rPr>
              <a:t>portrays the </a:t>
            </a:r>
            <a:r>
              <a:rPr lang="en-US" sz="1200" b="0" i="0" u="none" strike="noStrike" kern="1200" baseline="0" dirty="0" err="1" smtClean="0">
                <a:solidFill>
                  <a:schemeClr val="tx1"/>
                </a:solidFill>
                <a:latin typeface="+mn-lt"/>
                <a:ea typeface="+mn-ea"/>
                <a:cs typeface="+mn-cs"/>
              </a:rPr>
              <a:t>AOTsignal</a:t>
            </a:r>
            <a:r>
              <a:rPr lang="en-US" sz="1200" b="0" i="0" u="none" strike="noStrike" kern="1200" baseline="0" dirty="0" smtClean="0">
                <a:solidFill>
                  <a:schemeClr val="tx1"/>
                </a:solidFill>
                <a:latin typeface="+mn-lt"/>
                <a:ea typeface="+mn-ea"/>
                <a:cs typeface="+mn-cs"/>
              </a:rPr>
              <a:t> extracted for the adjacent boxes M1 and M2. The oscillations of both curves indicate that dust activity is more frequent in summer than in winter. Dust deposition is reflected by the difference between the red and black curves during the respective months.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Institute of Environmental Physics and Remote Sensing (IUP), University of Bremen, Germany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Luca </a:t>
            </a:r>
            <a:r>
              <a:rPr lang="en-US" sz="1200" b="0" i="0" u="none" strike="noStrike" kern="1200" baseline="0" dirty="0" err="1" smtClean="0">
                <a:solidFill>
                  <a:schemeClr val="tx1"/>
                </a:solidFill>
                <a:latin typeface="+mn-lt"/>
                <a:ea typeface="+mn-ea"/>
                <a:cs typeface="+mn-cs"/>
              </a:rPr>
              <a:t>Lelli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luca@iup.physik.uni-bremen.de</a:t>
            </a:r>
            <a:r>
              <a:rPr lang="en-US" sz="1200" b="0" i="0" u="none" strike="noStrike" kern="1200" baseline="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4667A13C-A4BA-3348-B2DC-1BAC2DFA8645}" type="slidenum">
              <a:rPr lang="en-US" smtClean="0"/>
              <a:t>7</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Dust deposition rates derived from optical satellite observations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Luca </a:t>
            </a:r>
            <a:r>
              <a:rPr lang="en-US" sz="1200" b="0" i="0" u="none" strike="noStrike" kern="1200" baseline="0" dirty="0" err="1" smtClean="0">
                <a:solidFill>
                  <a:schemeClr val="tx1"/>
                </a:solidFill>
                <a:latin typeface="+mn-lt"/>
                <a:ea typeface="+mn-ea"/>
                <a:cs typeface="+mn-cs"/>
              </a:rPr>
              <a:t>Lelli</a:t>
            </a:r>
            <a:r>
              <a:rPr lang="en-US" sz="1200" b="0" i="0" u="none" strike="noStrike" kern="1200" baseline="0" dirty="0" smtClean="0">
                <a:solidFill>
                  <a:schemeClr val="tx1"/>
                </a:solidFill>
                <a:latin typeface="+mn-lt"/>
                <a:ea typeface="+mn-ea"/>
                <a:cs typeface="+mn-cs"/>
              </a:rPr>
              <a:t>, W. von </a:t>
            </a:r>
            <a:r>
              <a:rPr lang="en-US" sz="1200" b="0" i="0" u="none" strike="noStrike" kern="1200" baseline="0" dirty="0" err="1" smtClean="0">
                <a:solidFill>
                  <a:schemeClr val="tx1"/>
                </a:solidFill>
                <a:latin typeface="+mn-lt"/>
                <a:ea typeface="+mn-ea"/>
                <a:cs typeface="+mn-cs"/>
              </a:rPr>
              <a:t>Hoyningen-Huene</a:t>
            </a:r>
            <a:r>
              <a:rPr lang="en-US" sz="1200" b="0" i="0" u="none" strike="noStrike" kern="1200" baseline="0" dirty="0" smtClean="0">
                <a:solidFill>
                  <a:schemeClr val="tx1"/>
                </a:solidFill>
                <a:latin typeface="+mn-lt"/>
                <a:ea typeface="+mn-ea"/>
                <a:cs typeface="+mn-cs"/>
              </a:rPr>
              <a:t>, M. </a:t>
            </a:r>
            <a:r>
              <a:rPr lang="en-US" sz="1200" b="0" i="0" u="none" strike="noStrike" kern="1200" baseline="0" dirty="0" err="1" smtClean="0">
                <a:solidFill>
                  <a:schemeClr val="tx1"/>
                </a:solidFill>
                <a:latin typeface="+mn-lt"/>
                <a:ea typeface="+mn-ea"/>
                <a:cs typeface="+mn-cs"/>
              </a:rPr>
              <a:t>Vountas</a:t>
            </a:r>
            <a:r>
              <a:rPr lang="en-US" sz="1200" b="0" i="0" u="none" strike="noStrike" kern="1200" baseline="0" dirty="0" smtClean="0">
                <a:solidFill>
                  <a:schemeClr val="tx1"/>
                </a:solidFill>
                <a:latin typeface="+mn-lt"/>
                <a:ea typeface="+mn-ea"/>
                <a:cs typeface="+mn-cs"/>
              </a:rPr>
              <a:t>, M. </a:t>
            </a:r>
            <a:r>
              <a:rPr lang="en-US" sz="1200" b="0" i="0" u="none" strike="noStrike" kern="1200" baseline="0" dirty="0" err="1" smtClean="0">
                <a:solidFill>
                  <a:schemeClr val="tx1"/>
                </a:solidFill>
                <a:latin typeface="+mn-lt"/>
                <a:ea typeface="+mn-ea"/>
                <a:cs typeface="+mn-cs"/>
              </a:rPr>
              <a:t>Jäger</a:t>
            </a:r>
            <a:r>
              <a:rPr lang="en-US" sz="1200" b="0" i="0" u="none" strike="noStrike" kern="1200" baseline="0" dirty="0" smtClean="0">
                <a:solidFill>
                  <a:schemeClr val="tx1"/>
                </a:solidFill>
                <a:latin typeface="+mn-lt"/>
                <a:ea typeface="+mn-ea"/>
                <a:cs typeface="+mn-cs"/>
              </a:rPr>
              <a:t> and J.P. Burrows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2: </a:t>
            </a:r>
            <a:r>
              <a:rPr lang="en-US" sz="1200" b="0" i="0" u="none" strike="noStrike" kern="1200" baseline="0" dirty="0" smtClean="0">
                <a:solidFill>
                  <a:schemeClr val="tx1"/>
                </a:solidFill>
                <a:latin typeface="+mn-lt"/>
                <a:ea typeface="+mn-ea"/>
                <a:cs typeface="+mn-cs"/>
              </a:rPr>
              <a:t>Time series of </a:t>
            </a:r>
            <a:r>
              <a:rPr lang="en-US" sz="1200" b="0" i="0" u="none" strike="noStrike" kern="1200" baseline="0" dirty="0" err="1" smtClean="0">
                <a:solidFill>
                  <a:schemeClr val="tx1"/>
                </a:solidFill>
                <a:latin typeface="+mn-lt"/>
                <a:ea typeface="+mn-ea"/>
                <a:cs typeface="+mn-cs"/>
              </a:rPr>
              <a:t>AOTchanges</a:t>
            </a:r>
            <a:r>
              <a:rPr lang="en-US" sz="1200" b="0" i="0" u="none" strike="noStrike" kern="1200" baseline="0" dirty="0" smtClean="0">
                <a:solidFill>
                  <a:schemeClr val="tx1"/>
                </a:solidFill>
                <a:latin typeface="+mn-lt"/>
                <a:ea typeface="+mn-ea"/>
                <a:cs typeface="+mn-cs"/>
              </a:rPr>
              <a:t> between boxes M1 and M2 (see Fig.1), derived from satellite retrievals from </a:t>
            </a:r>
            <a:r>
              <a:rPr lang="en-US" sz="1200" b="0" i="0" u="none" strike="noStrike" kern="1200" baseline="0" dirty="0" err="1" smtClean="0">
                <a:solidFill>
                  <a:schemeClr val="tx1"/>
                </a:solidFill>
                <a:latin typeface="+mn-lt"/>
                <a:ea typeface="+mn-ea"/>
                <a:cs typeface="+mn-cs"/>
              </a:rPr>
              <a:t>SeaWiFS</a:t>
            </a:r>
            <a:r>
              <a:rPr lang="en-US" sz="1200" b="0" i="0" u="none" strike="noStrike" kern="1200" baseline="0" dirty="0" smtClean="0">
                <a:solidFill>
                  <a:schemeClr val="tx1"/>
                </a:solidFill>
                <a:latin typeface="+mn-lt"/>
                <a:ea typeface="+mn-ea"/>
                <a:cs typeface="+mn-cs"/>
              </a:rPr>
              <a:t> (black curve) and MISR(blue curve) instruments. The curves can be considered as approximations for the rate of dust deposition at the site of Cape Blanc.</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Institute of Environmental Physics and Remote Sensing (IUP), University of Bremen, Germany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smtClean="0">
                <a:solidFill>
                  <a:schemeClr val="tx1"/>
                </a:solidFill>
                <a:latin typeface="+mn-lt"/>
                <a:ea typeface="+mn-ea"/>
                <a:cs typeface="+mn-cs"/>
              </a:rPr>
              <a:t>Luca </a:t>
            </a:r>
            <a:r>
              <a:rPr lang="en-US" sz="1200" b="0" i="0" u="none" strike="noStrike" kern="1200" baseline="0" dirty="0" err="1" smtClean="0">
                <a:solidFill>
                  <a:schemeClr val="tx1"/>
                </a:solidFill>
                <a:latin typeface="+mn-lt"/>
                <a:ea typeface="+mn-ea"/>
                <a:cs typeface="+mn-cs"/>
              </a:rPr>
              <a:t>Lelli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luca@iup.physik.uni-bremen.de</a:t>
            </a:r>
            <a:r>
              <a:rPr lang="en-US" sz="1200" b="0" i="0" u="none" strike="noStrike" kern="1200" baseline="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4667A13C-A4BA-3348-B2DC-1BAC2DFA8645}" type="slidenum">
              <a:rPr lang="en-US" smtClean="0"/>
              <a:t>8</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Including dust dynamics in paleoclimate modeling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Yaping</a:t>
            </a:r>
            <a:r>
              <a:rPr lang="en-US" sz="1200" b="0" i="0" u="none" strike="noStrike" kern="1200" baseline="0" dirty="0" smtClean="0">
                <a:solidFill>
                  <a:schemeClr val="tx1"/>
                </a:solidFill>
                <a:latin typeface="+mn-lt"/>
                <a:ea typeface="+mn-ea"/>
                <a:cs typeface="+mn-cs"/>
              </a:rPr>
              <a:t> Shao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1: (A) </a:t>
            </a:r>
            <a:r>
              <a:rPr lang="en-US" sz="1200" b="0" i="0" u="none" strike="noStrike" kern="1200" baseline="0" dirty="0" smtClean="0">
                <a:solidFill>
                  <a:schemeClr val="tx1"/>
                </a:solidFill>
                <a:latin typeface="+mn-lt"/>
                <a:ea typeface="+mn-ea"/>
                <a:cs typeface="+mn-cs"/>
              </a:rPr>
              <a:t>Time series of global monthly-mean dust concentration, and the corresponding 95% confidence interval (in error bars), for the period 1974-2012, together with the yearly running mean and the linear trends. The trend for the full is shown by the dashed red line, for the period 1984-2012 by the solid red line. </a:t>
            </a:r>
            <a:r>
              <a:rPr lang="en-US" sz="1200" b="1" i="0" u="none" strike="noStrike" kern="1200" baseline="0" dirty="0" smtClean="0">
                <a:solidFill>
                  <a:schemeClr val="tx1"/>
                </a:solidFill>
                <a:latin typeface="+mn-lt"/>
                <a:ea typeface="+mn-ea"/>
                <a:cs typeface="+mn-cs"/>
              </a:rPr>
              <a:t>(B) </a:t>
            </a:r>
            <a:r>
              <a:rPr lang="en-US" sz="1200" b="0" i="0" u="none" strike="noStrike" kern="1200" baseline="0" dirty="0" smtClean="0">
                <a:solidFill>
                  <a:schemeClr val="tx1"/>
                </a:solidFill>
                <a:latin typeface="+mn-lt"/>
                <a:ea typeface="+mn-ea"/>
                <a:cs typeface="+mn-cs"/>
              </a:rPr>
              <a:t>Time series of the AMO index as monthly and yearly running mean, and showing the linear trend.</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Institute for Geophysics and Meteorology, University of Cologne, Germany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err="1" smtClean="0">
                <a:solidFill>
                  <a:schemeClr val="tx1"/>
                </a:solidFill>
                <a:latin typeface="+mn-lt"/>
                <a:ea typeface="+mn-ea"/>
                <a:cs typeface="+mn-cs"/>
              </a:rPr>
              <a:t>Yaping</a:t>
            </a:r>
            <a:r>
              <a:rPr lang="en-US" sz="1200" b="0" i="0" u="none" strike="noStrike" kern="1200" baseline="0" dirty="0" smtClean="0">
                <a:solidFill>
                  <a:schemeClr val="tx1"/>
                </a:solidFill>
                <a:latin typeface="+mn-lt"/>
                <a:ea typeface="+mn-ea"/>
                <a:cs typeface="+mn-cs"/>
              </a:rPr>
              <a:t> Shao: </a:t>
            </a:r>
            <a:r>
              <a:rPr lang="en-US" sz="1200" b="0" i="0" u="none" strike="noStrike" kern="1200" baseline="0" dirty="0" err="1" smtClean="0">
                <a:solidFill>
                  <a:schemeClr val="tx1"/>
                </a:solidFill>
                <a:latin typeface="+mn-lt"/>
                <a:ea typeface="+mn-ea"/>
                <a:cs typeface="+mn-cs"/>
              </a:rPr>
              <a:t>yshao@uni-koeln.de</a:t>
            </a:r>
            <a:r>
              <a:rPr lang="en-US" sz="1200" b="0" i="0" u="none" strike="noStrike" kern="1200" baseline="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4667A13C-A4BA-3348-B2DC-1BAC2DFA8645}" type="slidenum">
              <a:rPr lang="en-US" smtClean="0"/>
              <a:t>9</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Including dust dynamics in paleoclimate modeling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Yaping</a:t>
            </a:r>
            <a:r>
              <a:rPr lang="en-US" sz="1200" b="0" i="0" u="none" strike="noStrike" kern="1200" baseline="0" dirty="0" smtClean="0">
                <a:solidFill>
                  <a:schemeClr val="tx1"/>
                </a:solidFill>
                <a:latin typeface="+mn-lt"/>
                <a:ea typeface="+mn-ea"/>
                <a:cs typeface="+mn-cs"/>
              </a:rPr>
              <a:t> Shao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Figure 2: (A) </a:t>
            </a:r>
            <a:r>
              <a:rPr lang="en-US" sz="1200" b="0" i="0" u="none" strike="noStrike" kern="1200" baseline="0" dirty="0" smtClean="0">
                <a:solidFill>
                  <a:schemeClr val="tx1"/>
                </a:solidFill>
                <a:latin typeface="+mn-lt"/>
                <a:ea typeface="+mn-ea"/>
                <a:cs typeface="+mn-cs"/>
              </a:rPr>
              <a:t>Simulated dust load for the Australian dust event on 23 September 2009, using the WRF-CHEM/D model with a spatial resolution of 40 km. Australian dust is transported across the continent along two major routes: the southeast route along which dust is transported to the southern Pacific Ocean and the northwest route to the Indian Ocean. </a:t>
            </a:r>
            <a:r>
              <a:rPr lang="en-US" sz="1200" b="1" i="0" u="none" strike="noStrike" kern="1200" baseline="0" dirty="0" smtClean="0">
                <a:solidFill>
                  <a:schemeClr val="tx1"/>
                </a:solidFill>
                <a:latin typeface="+mn-lt"/>
                <a:ea typeface="+mn-ea"/>
                <a:cs typeface="+mn-cs"/>
              </a:rPr>
              <a:t>(B) </a:t>
            </a:r>
            <a:r>
              <a:rPr lang="en-US" sz="1200" b="0" i="0" u="none" strike="noStrike" kern="1200" baseline="0" dirty="0" smtClean="0">
                <a:solidFill>
                  <a:schemeClr val="tx1"/>
                </a:solidFill>
                <a:latin typeface="+mn-lt"/>
                <a:ea typeface="+mn-ea"/>
                <a:cs typeface="+mn-cs"/>
              </a:rPr>
              <a:t>MODIS satellite image from the morning of 23 September 2009. </a:t>
            </a:r>
            <a:r>
              <a:rPr lang="en-US" sz="1200" b="1" i="0" u="none" strike="noStrike" kern="1200" baseline="0" dirty="0" smtClean="0">
                <a:solidFill>
                  <a:schemeClr val="tx1"/>
                </a:solidFill>
                <a:latin typeface="+mn-lt"/>
                <a:ea typeface="+mn-ea"/>
                <a:cs typeface="+mn-cs"/>
              </a:rPr>
              <a:t>(C) </a:t>
            </a:r>
            <a:r>
              <a:rPr lang="en-US" sz="1200" b="0" i="0" u="none" strike="noStrike" kern="1200" baseline="0" dirty="0" smtClean="0">
                <a:solidFill>
                  <a:schemeClr val="tx1"/>
                </a:solidFill>
                <a:latin typeface="+mn-lt"/>
                <a:ea typeface="+mn-ea"/>
                <a:cs typeface="+mn-cs"/>
              </a:rPr>
              <a:t>As (B), but from 24 September 2009. The satellite images confirm the good performance of the model.</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Institute for Geophysics and Meteorology, University of Cologne, Germany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a:t>
            </a:r>
          </a:p>
          <a:p>
            <a:r>
              <a:rPr lang="en-US" sz="1200" b="0" i="0" u="none" strike="noStrike" kern="1200" baseline="0" dirty="0" err="1" smtClean="0">
                <a:solidFill>
                  <a:schemeClr val="tx1"/>
                </a:solidFill>
                <a:latin typeface="+mn-lt"/>
                <a:ea typeface="+mn-ea"/>
                <a:cs typeface="+mn-cs"/>
              </a:rPr>
              <a:t>Yaping</a:t>
            </a:r>
            <a:r>
              <a:rPr lang="en-US" sz="1200" b="0" i="0" u="none" strike="noStrike" kern="1200" baseline="0" dirty="0" smtClean="0">
                <a:solidFill>
                  <a:schemeClr val="tx1"/>
                </a:solidFill>
                <a:latin typeface="+mn-lt"/>
                <a:ea typeface="+mn-ea"/>
                <a:cs typeface="+mn-cs"/>
              </a:rPr>
              <a:t> Shao: </a:t>
            </a:r>
            <a:r>
              <a:rPr lang="en-US" sz="1200" b="0" i="0" u="none" strike="noStrike" kern="1200" baseline="0" dirty="0" err="1" smtClean="0">
                <a:solidFill>
                  <a:schemeClr val="tx1"/>
                </a:solidFill>
                <a:latin typeface="+mn-lt"/>
                <a:ea typeface="+mn-ea"/>
                <a:cs typeface="+mn-cs"/>
              </a:rPr>
              <a:t>yshao@uni-koeln.de</a:t>
            </a:r>
            <a:r>
              <a:rPr lang="en-US" sz="1200" b="0" i="0" u="none" strike="noStrike" kern="1200" baseline="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4667A13C-A4BA-3348-B2DC-1BAC2DFA8645}" type="slidenum">
              <a:rPr lang="en-US" smtClean="0"/>
              <a:t>10</a:t>
            </a:fld>
            <a:endParaRPr lang="en-US" dirty="0"/>
          </a:p>
        </p:txBody>
      </p:sp>
    </p:spTree>
    <p:extLst>
      <p:ext uri="{BB962C8B-B14F-4D97-AF65-F5344CB8AC3E}">
        <p14:creationId xmlns:p14="http://schemas.microsoft.com/office/powerpoint/2010/main" val="2969860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e-CH"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smtClean="0"/>
              <a:t>Click to edit Master subtitle style</a:t>
            </a:r>
            <a:endParaRPr lang="en-US"/>
          </a:p>
        </p:txBody>
      </p:sp>
      <p:sp>
        <p:nvSpPr>
          <p:cNvPr id="4" name="Date Placeholder 3"/>
          <p:cNvSpPr>
            <a:spLocks noGrp="1"/>
          </p:cNvSpPr>
          <p:nvPr>
            <p:ph type="dt" sz="half" idx="10"/>
          </p:nvPr>
        </p:nvSpPr>
        <p:spPr/>
        <p:txBody>
          <a:bodyPr/>
          <a:lstStyle/>
          <a:p>
            <a:fld id="{F21750E0-497A-A045-9763-8368240CDA3B}" type="datetimeFigureOut">
              <a:rPr lang="en-US" smtClean="0"/>
              <a:t>10/14/14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BC6FD8-5083-734A-8722-76CFB4C6226D}" type="slidenum">
              <a:rPr lang="en-US" smtClean="0"/>
              <a:t>‹#›</a:t>
            </a:fld>
            <a:endParaRPr lang="en-US" dirty="0"/>
          </a:p>
        </p:txBody>
      </p:sp>
    </p:spTree>
    <p:extLst>
      <p:ext uri="{BB962C8B-B14F-4D97-AF65-F5344CB8AC3E}">
        <p14:creationId xmlns:p14="http://schemas.microsoft.com/office/powerpoint/2010/main" val="1038181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p>
            <a:fld id="{F21750E0-497A-A045-9763-8368240CDA3B}" type="datetimeFigureOut">
              <a:rPr lang="en-US" smtClean="0"/>
              <a:t>10/14/14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BC6FD8-5083-734A-8722-76CFB4C6226D}" type="slidenum">
              <a:rPr lang="en-US" smtClean="0"/>
              <a:t>‹#›</a:t>
            </a:fld>
            <a:endParaRPr lang="en-US" dirty="0"/>
          </a:p>
        </p:txBody>
      </p:sp>
    </p:spTree>
    <p:extLst>
      <p:ext uri="{BB962C8B-B14F-4D97-AF65-F5344CB8AC3E}">
        <p14:creationId xmlns:p14="http://schemas.microsoft.com/office/powerpoint/2010/main" val="874052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de-CH"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p>
            <a:fld id="{F21750E0-497A-A045-9763-8368240CDA3B}" type="datetimeFigureOut">
              <a:rPr lang="en-US" smtClean="0"/>
              <a:t>10/14/14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BC6FD8-5083-734A-8722-76CFB4C6226D}" type="slidenum">
              <a:rPr lang="en-US" smtClean="0"/>
              <a:t>‹#›</a:t>
            </a:fld>
            <a:endParaRPr lang="en-US" dirty="0"/>
          </a:p>
        </p:txBody>
      </p:sp>
    </p:spTree>
    <p:extLst>
      <p:ext uri="{BB962C8B-B14F-4D97-AF65-F5344CB8AC3E}">
        <p14:creationId xmlns:p14="http://schemas.microsoft.com/office/powerpoint/2010/main" val="757285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Content Placeholder 2"/>
          <p:cNvSpPr>
            <a:spLocks noGrp="1"/>
          </p:cNvSpPr>
          <p:nvPr>
            <p:ph idx="1"/>
          </p:nvPr>
        </p:nvSpPr>
        <p:spPr/>
        <p:txBody>
          <a:body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p>
            <a:fld id="{F21750E0-497A-A045-9763-8368240CDA3B}" type="datetimeFigureOut">
              <a:rPr lang="en-US" smtClean="0"/>
              <a:t>10/14/14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BC6FD8-5083-734A-8722-76CFB4C6226D}" type="slidenum">
              <a:rPr lang="en-US" smtClean="0"/>
              <a:t>‹#›</a:t>
            </a:fld>
            <a:endParaRPr lang="en-US" dirty="0"/>
          </a:p>
        </p:txBody>
      </p:sp>
    </p:spTree>
    <p:extLst>
      <p:ext uri="{BB962C8B-B14F-4D97-AF65-F5344CB8AC3E}">
        <p14:creationId xmlns:p14="http://schemas.microsoft.com/office/powerpoint/2010/main" val="2327937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e-CH"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CH" smtClean="0"/>
              <a:t>Click to edit Master text styles</a:t>
            </a:r>
          </a:p>
        </p:txBody>
      </p:sp>
      <p:sp>
        <p:nvSpPr>
          <p:cNvPr id="4" name="Date Placeholder 3"/>
          <p:cNvSpPr>
            <a:spLocks noGrp="1"/>
          </p:cNvSpPr>
          <p:nvPr>
            <p:ph type="dt" sz="half" idx="10"/>
          </p:nvPr>
        </p:nvSpPr>
        <p:spPr/>
        <p:txBody>
          <a:bodyPr/>
          <a:lstStyle/>
          <a:p>
            <a:fld id="{F21750E0-497A-A045-9763-8368240CDA3B}" type="datetimeFigureOut">
              <a:rPr lang="en-US" smtClean="0"/>
              <a:t>10/14/14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BC6FD8-5083-734A-8722-76CFB4C6226D}" type="slidenum">
              <a:rPr lang="en-US" smtClean="0"/>
              <a:t>‹#›</a:t>
            </a:fld>
            <a:endParaRPr lang="en-US" dirty="0"/>
          </a:p>
        </p:txBody>
      </p:sp>
    </p:spTree>
    <p:extLst>
      <p:ext uri="{BB962C8B-B14F-4D97-AF65-F5344CB8AC3E}">
        <p14:creationId xmlns:p14="http://schemas.microsoft.com/office/powerpoint/2010/main" val="1267733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Date Placeholder 4"/>
          <p:cNvSpPr>
            <a:spLocks noGrp="1"/>
          </p:cNvSpPr>
          <p:nvPr>
            <p:ph type="dt" sz="half" idx="10"/>
          </p:nvPr>
        </p:nvSpPr>
        <p:spPr/>
        <p:txBody>
          <a:bodyPr/>
          <a:lstStyle/>
          <a:p>
            <a:fld id="{F21750E0-497A-A045-9763-8368240CDA3B}" type="datetimeFigureOut">
              <a:rPr lang="en-US" smtClean="0"/>
              <a:t>10/14/14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BC6FD8-5083-734A-8722-76CFB4C6226D}" type="slidenum">
              <a:rPr lang="en-US" smtClean="0"/>
              <a:t>‹#›</a:t>
            </a:fld>
            <a:endParaRPr lang="en-US" dirty="0"/>
          </a:p>
        </p:txBody>
      </p:sp>
    </p:spTree>
    <p:extLst>
      <p:ext uri="{BB962C8B-B14F-4D97-AF65-F5344CB8AC3E}">
        <p14:creationId xmlns:p14="http://schemas.microsoft.com/office/powerpoint/2010/main" val="313295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CH"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7" name="Date Placeholder 6"/>
          <p:cNvSpPr>
            <a:spLocks noGrp="1"/>
          </p:cNvSpPr>
          <p:nvPr>
            <p:ph type="dt" sz="half" idx="10"/>
          </p:nvPr>
        </p:nvSpPr>
        <p:spPr/>
        <p:txBody>
          <a:bodyPr/>
          <a:lstStyle/>
          <a:p>
            <a:fld id="{F21750E0-497A-A045-9763-8368240CDA3B}" type="datetimeFigureOut">
              <a:rPr lang="en-US" smtClean="0"/>
              <a:t>10/14/14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FBC6FD8-5083-734A-8722-76CFB4C6226D}" type="slidenum">
              <a:rPr lang="en-US" smtClean="0"/>
              <a:t>‹#›</a:t>
            </a:fld>
            <a:endParaRPr lang="en-US" dirty="0"/>
          </a:p>
        </p:txBody>
      </p:sp>
    </p:spTree>
    <p:extLst>
      <p:ext uri="{BB962C8B-B14F-4D97-AF65-F5344CB8AC3E}">
        <p14:creationId xmlns:p14="http://schemas.microsoft.com/office/powerpoint/2010/main" val="2693396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Date Placeholder 2"/>
          <p:cNvSpPr>
            <a:spLocks noGrp="1"/>
          </p:cNvSpPr>
          <p:nvPr>
            <p:ph type="dt" sz="half" idx="10"/>
          </p:nvPr>
        </p:nvSpPr>
        <p:spPr/>
        <p:txBody>
          <a:bodyPr/>
          <a:lstStyle/>
          <a:p>
            <a:fld id="{F21750E0-497A-A045-9763-8368240CDA3B}" type="datetimeFigureOut">
              <a:rPr lang="en-US" smtClean="0"/>
              <a:t>10/14/14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FBC6FD8-5083-734A-8722-76CFB4C6226D}" type="slidenum">
              <a:rPr lang="en-US" smtClean="0"/>
              <a:t>‹#›</a:t>
            </a:fld>
            <a:endParaRPr lang="en-US" dirty="0"/>
          </a:p>
        </p:txBody>
      </p:sp>
    </p:spTree>
    <p:extLst>
      <p:ext uri="{BB962C8B-B14F-4D97-AF65-F5344CB8AC3E}">
        <p14:creationId xmlns:p14="http://schemas.microsoft.com/office/powerpoint/2010/main" val="1577671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1750E0-497A-A045-9763-8368240CDA3B}" type="datetimeFigureOut">
              <a:rPr lang="en-US" smtClean="0"/>
              <a:t>10/14/14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FBC6FD8-5083-734A-8722-76CFB4C6226D}" type="slidenum">
              <a:rPr lang="en-US" smtClean="0"/>
              <a:t>‹#›</a:t>
            </a:fld>
            <a:endParaRPr lang="en-US" dirty="0"/>
          </a:p>
        </p:txBody>
      </p:sp>
    </p:spTree>
    <p:extLst>
      <p:ext uri="{BB962C8B-B14F-4D97-AF65-F5344CB8AC3E}">
        <p14:creationId xmlns:p14="http://schemas.microsoft.com/office/powerpoint/2010/main" val="2284773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e-CH"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p:txBody>
          <a:bodyPr/>
          <a:lstStyle/>
          <a:p>
            <a:fld id="{F21750E0-497A-A045-9763-8368240CDA3B}" type="datetimeFigureOut">
              <a:rPr lang="en-US" smtClean="0"/>
              <a:t>10/14/14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BC6FD8-5083-734A-8722-76CFB4C6226D}" type="slidenum">
              <a:rPr lang="en-US" smtClean="0"/>
              <a:t>‹#›</a:t>
            </a:fld>
            <a:endParaRPr lang="en-US" dirty="0"/>
          </a:p>
        </p:txBody>
      </p:sp>
    </p:spTree>
    <p:extLst>
      <p:ext uri="{BB962C8B-B14F-4D97-AF65-F5344CB8AC3E}">
        <p14:creationId xmlns:p14="http://schemas.microsoft.com/office/powerpoint/2010/main" val="2032899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e-CH"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p:txBody>
          <a:bodyPr/>
          <a:lstStyle/>
          <a:p>
            <a:fld id="{F21750E0-497A-A045-9763-8368240CDA3B}" type="datetimeFigureOut">
              <a:rPr lang="en-US" smtClean="0"/>
              <a:t>10/14/14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BC6FD8-5083-734A-8722-76CFB4C6226D}" type="slidenum">
              <a:rPr lang="en-US" smtClean="0"/>
              <a:t>‹#›</a:t>
            </a:fld>
            <a:endParaRPr lang="en-US" dirty="0"/>
          </a:p>
        </p:txBody>
      </p:sp>
    </p:spTree>
    <p:extLst>
      <p:ext uri="{BB962C8B-B14F-4D97-AF65-F5344CB8AC3E}">
        <p14:creationId xmlns:p14="http://schemas.microsoft.com/office/powerpoint/2010/main" val="424771100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CH"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1750E0-497A-A045-9763-8368240CDA3B}" type="datetimeFigureOut">
              <a:rPr lang="en-US" smtClean="0"/>
              <a:t>10/14/14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BC6FD8-5083-734A-8722-76CFB4C6226D}" type="slidenum">
              <a:rPr lang="en-US" smtClean="0"/>
              <a:t>‹#›</a:t>
            </a:fld>
            <a:endParaRPr lang="en-US" dirty="0"/>
          </a:p>
        </p:txBody>
      </p:sp>
    </p:spTree>
    <p:extLst>
      <p:ext uri="{BB962C8B-B14F-4D97-AF65-F5344CB8AC3E}">
        <p14:creationId xmlns:p14="http://schemas.microsoft.com/office/powerpoint/2010/main" val="1617475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Figures – PAGES Magazine</a:t>
            </a:r>
            <a:br>
              <a:rPr lang="en-US" dirty="0" smtClean="0"/>
            </a:br>
            <a:r>
              <a:rPr lang="en-US" dirty="0" smtClean="0"/>
              <a:t>22</a:t>
            </a:r>
            <a:r>
              <a:rPr lang="en-US" dirty="0" smtClean="0"/>
              <a:t>(2) </a:t>
            </a:r>
            <a:r>
              <a:rPr lang="en-US" dirty="0" smtClean="0"/>
              <a:t>2014</a:t>
            </a:r>
            <a:endParaRPr lang="en-US" dirty="0"/>
          </a:p>
        </p:txBody>
      </p:sp>
      <p:sp>
        <p:nvSpPr>
          <p:cNvPr id="3" name="Subtitle 2"/>
          <p:cNvSpPr>
            <a:spLocks noGrp="1"/>
          </p:cNvSpPr>
          <p:nvPr>
            <p:ph type="subTitle" idx="1"/>
          </p:nvPr>
        </p:nvSpPr>
        <p:spPr/>
        <p:txBody>
          <a:bodyPr>
            <a:normAutofit fontScale="92500" lnSpcReduction="10000"/>
          </a:bodyPr>
          <a:lstStyle/>
          <a:p>
            <a:r>
              <a:rPr lang="en-US" dirty="0" smtClean="0"/>
              <a:t>Please cite the PAGES magazine article and, if available, the original reference when using a figure. See note section below the figures for details.</a:t>
            </a:r>
            <a:endParaRPr lang="en-US" dirty="0"/>
          </a:p>
        </p:txBody>
      </p:sp>
    </p:spTree>
    <p:extLst>
      <p:ext uri="{BB962C8B-B14F-4D97-AF65-F5344CB8AC3E}">
        <p14:creationId xmlns:p14="http://schemas.microsoft.com/office/powerpoint/2010/main" val="3370794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2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743" y="867957"/>
            <a:ext cx="8169121" cy="4878742"/>
          </a:xfrm>
          <a:prstGeom prst="rect">
            <a:avLst/>
          </a:prstGeom>
        </p:spPr>
      </p:pic>
    </p:spTree>
    <p:extLst>
      <p:ext uri="{BB962C8B-B14F-4D97-AF65-F5344CB8AC3E}">
        <p14:creationId xmlns:p14="http://schemas.microsoft.com/office/powerpoint/2010/main" val="51873736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spero_PAGES Fig1_FNL_Bar Ann means 1965 - 2011_vector_26Aug2014b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711" y="1187270"/>
            <a:ext cx="7217127" cy="4742684"/>
          </a:xfrm>
          <a:prstGeom prst="rect">
            <a:avLst/>
          </a:prstGeom>
        </p:spPr>
      </p:pic>
    </p:spTree>
    <p:extLst>
      <p:ext uri="{BB962C8B-B14F-4D97-AF65-F5344CB8AC3E}">
        <p14:creationId xmlns:p14="http://schemas.microsoft.com/office/powerpoint/2010/main" val="119638245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ospero_PAGES Fig2_NAO_dust map_LvG_Merged.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027" y="474696"/>
            <a:ext cx="6334637" cy="5687767"/>
          </a:xfrm>
          <a:prstGeom prst="rect">
            <a:avLst/>
          </a:prstGeom>
        </p:spPr>
      </p:pic>
    </p:spTree>
    <p:extLst>
      <p:ext uri="{BB962C8B-B14F-4D97-AF65-F5344CB8AC3E}">
        <p14:creationId xmlns:p14="http://schemas.microsoft.com/office/powerpoint/2010/main" val="310583247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1-Sediment-transport-Pye-Zhou-1989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482" y="2045288"/>
            <a:ext cx="8411600" cy="3113179"/>
          </a:xfrm>
          <a:prstGeom prst="rect">
            <a:avLst/>
          </a:prstGeom>
        </p:spPr>
      </p:pic>
    </p:spTree>
    <p:extLst>
      <p:ext uri="{BB962C8B-B14F-4D97-AF65-F5344CB8AC3E}">
        <p14:creationId xmlns:p14="http://schemas.microsoft.com/office/powerpoint/2010/main" val="358623030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 2_Lv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6105" y="531933"/>
            <a:ext cx="5231609" cy="6086668"/>
          </a:xfrm>
          <a:prstGeom prst="rect">
            <a:avLst/>
          </a:prstGeom>
        </p:spPr>
      </p:pic>
    </p:spTree>
    <p:extLst>
      <p:ext uri="{BB962C8B-B14F-4D97-AF65-F5344CB8AC3E}">
        <p14:creationId xmlns:p14="http://schemas.microsoft.com/office/powerpoint/2010/main" val="293814347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ory_fig1_lowres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367" y="568435"/>
            <a:ext cx="6506092" cy="5871097"/>
          </a:xfrm>
          <a:prstGeom prst="rect">
            <a:avLst/>
          </a:prstGeom>
        </p:spPr>
      </p:pic>
    </p:spTree>
    <p:extLst>
      <p:ext uri="{BB962C8B-B14F-4D97-AF65-F5344CB8AC3E}">
        <p14:creationId xmlns:p14="http://schemas.microsoft.com/office/powerpoint/2010/main" val="426958447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ory_fig2_lowres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725" y="885605"/>
            <a:ext cx="7066245" cy="4844102"/>
          </a:xfrm>
          <a:prstGeom prst="rect">
            <a:avLst/>
          </a:prstGeom>
        </p:spPr>
      </p:pic>
    </p:spTree>
    <p:extLst>
      <p:ext uri="{BB962C8B-B14F-4D97-AF65-F5344CB8AC3E}">
        <p14:creationId xmlns:p14="http://schemas.microsoft.com/office/powerpoint/2010/main" val="59143144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1.2013-10-31.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156" y="1094012"/>
            <a:ext cx="7608724" cy="4541570"/>
          </a:xfrm>
          <a:prstGeom prst="rect">
            <a:avLst/>
          </a:prstGeom>
        </p:spPr>
      </p:pic>
    </p:spTree>
    <p:extLst>
      <p:ext uri="{BB962C8B-B14F-4D97-AF65-F5344CB8AC3E}">
        <p14:creationId xmlns:p14="http://schemas.microsoft.com/office/powerpoint/2010/main" val="91091768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2.2013-10-31.upd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9327" y="706116"/>
            <a:ext cx="6978232" cy="5653501"/>
          </a:xfrm>
          <a:prstGeom prst="rect">
            <a:avLst/>
          </a:prstGeom>
        </p:spPr>
      </p:pic>
    </p:spTree>
    <p:extLst>
      <p:ext uri="{BB962C8B-B14F-4D97-AF65-F5344CB8AC3E}">
        <p14:creationId xmlns:p14="http://schemas.microsoft.com/office/powerpoint/2010/main" val="102953318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offman_PAGES_fig1_copy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2780" y="841938"/>
            <a:ext cx="7116540" cy="5143489"/>
          </a:xfrm>
          <a:prstGeom prst="rect">
            <a:avLst/>
          </a:prstGeom>
        </p:spPr>
      </p:pic>
    </p:spTree>
    <p:extLst>
      <p:ext uri="{BB962C8B-B14F-4D97-AF65-F5344CB8AC3E}">
        <p14:creationId xmlns:p14="http://schemas.microsoft.com/office/powerpoint/2010/main" val="308668989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wikvillage_sandstorm Aug 2006.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445" y="327232"/>
            <a:ext cx="7569182" cy="5676886"/>
          </a:xfrm>
          <a:prstGeom prst="rect">
            <a:avLst/>
          </a:prstGeom>
        </p:spPr>
      </p:pic>
    </p:spTree>
    <p:extLst>
      <p:ext uri="{BB962C8B-B14F-4D97-AF65-F5344CB8AC3E}">
        <p14:creationId xmlns:p14="http://schemas.microsoft.com/office/powerpoint/2010/main" val="1205181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offman_PAGES_fig2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431" y="1094010"/>
            <a:ext cx="7305581" cy="4464521"/>
          </a:xfrm>
          <a:prstGeom prst="rect">
            <a:avLst/>
          </a:prstGeom>
        </p:spPr>
      </p:pic>
    </p:spTree>
    <p:extLst>
      <p:ext uri="{BB962C8B-B14F-4D97-AF65-F5344CB8AC3E}">
        <p14:creationId xmlns:p14="http://schemas.microsoft.com/office/powerpoint/2010/main" val="125149826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W FIG.1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124" y="433641"/>
            <a:ext cx="4976710" cy="6011550"/>
          </a:xfrm>
          <a:prstGeom prst="rect">
            <a:avLst/>
          </a:prstGeom>
        </p:spPr>
      </p:pic>
    </p:spTree>
    <p:extLst>
      <p:ext uri="{BB962C8B-B14F-4D97-AF65-F5344CB8AC3E}">
        <p14:creationId xmlns:p14="http://schemas.microsoft.com/office/powerpoint/2010/main" val="401074495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 2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0349" y="197843"/>
            <a:ext cx="5391632" cy="6546982"/>
          </a:xfrm>
          <a:prstGeom prst="rect">
            <a:avLst/>
          </a:prstGeom>
        </p:spPr>
      </p:pic>
    </p:spTree>
    <p:extLst>
      <p:ext uri="{BB962C8B-B14F-4D97-AF65-F5344CB8AC3E}">
        <p14:creationId xmlns:p14="http://schemas.microsoft.com/office/powerpoint/2010/main" val="225673870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 1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738" y="1393052"/>
            <a:ext cx="7339331" cy="4237914"/>
          </a:xfrm>
          <a:prstGeom prst="rect">
            <a:avLst/>
          </a:prstGeom>
        </p:spPr>
      </p:pic>
    </p:spTree>
    <p:extLst>
      <p:ext uri="{BB962C8B-B14F-4D97-AF65-F5344CB8AC3E}">
        <p14:creationId xmlns:p14="http://schemas.microsoft.com/office/powerpoint/2010/main" val="211771133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 2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318" y="477844"/>
            <a:ext cx="8169175" cy="6082938"/>
          </a:xfrm>
          <a:prstGeom prst="rect">
            <a:avLst/>
          </a:prstGeom>
        </p:spPr>
      </p:pic>
    </p:spTree>
    <p:extLst>
      <p:ext uri="{BB962C8B-B14F-4D97-AF65-F5344CB8AC3E}">
        <p14:creationId xmlns:p14="http://schemas.microsoft.com/office/powerpoint/2010/main" val="249939484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tinez-Garcia and Winckler_Figure1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230" y="1121070"/>
            <a:ext cx="7917893" cy="3556768"/>
          </a:xfrm>
          <a:prstGeom prst="rect">
            <a:avLst/>
          </a:prstGeom>
        </p:spPr>
      </p:pic>
    </p:spTree>
    <p:extLst>
      <p:ext uri="{BB962C8B-B14F-4D97-AF65-F5344CB8AC3E}">
        <p14:creationId xmlns:p14="http://schemas.microsoft.com/office/powerpoint/2010/main" val="86373640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1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1382" y="637030"/>
            <a:ext cx="6412430" cy="5835650"/>
          </a:xfrm>
          <a:prstGeom prst="rect">
            <a:avLst/>
          </a:prstGeom>
        </p:spPr>
      </p:pic>
    </p:spTree>
    <p:extLst>
      <p:ext uri="{BB962C8B-B14F-4D97-AF65-F5344CB8AC3E}">
        <p14:creationId xmlns:p14="http://schemas.microsoft.com/office/powerpoint/2010/main" val="407237563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 1 for PAGES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186" y="1298797"/>
            <a:ext cx="8006008" cy="2725149"/>
          </a:xfrm>
          <a:prstGeom prst="rect">
            <a:avLst/>
          </a:prstGeom>
        </p:spPr>
      </p:pic>
    </p:spTree>
    <p:extLst>
      <p:ext uri="{BB962C8B-B14F-4D97-AF65-F5344CB8AC3E}">
        <p14:creationId xmlns:p14="http://schemas.microsoft.com/office/powerpoint/2010/main" val="418896652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 2 for PAGES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767" y="781049"/>
            <a:ext cx="6739338" cy="5395036"/>
          </a:xfrm>
          <a:prstGeom prst="rect">
            <a:avLst/>
          </a:prstGeom>
        </p:spPr>
      </p:pic>
    </p:spTree>
    <p:extLst>
      <p:ext uri="{BB962C8B-B14F-4D97-AF65-F5344CB8AC3E}">
        <p14:creationId xmlns:p14="http://schemas.microsoft.com/office/powerpoint/2010/main" val="370580184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1_PAGES_DDR-AS.copie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3661" y="369613"/>
            <a:ext cx="6324416" cy="6314377"/>
          </a:xfrm>
          <a:prstGeom prst="rect">
            <a:avLst/>
          </a:prstGeom>
        </p:spPr>
      </p:pic>
    </p:spTree>
    <p:extLst>
      <p:ext uri="{BB962C8B-B14F-4D97-AF65-F5344CB8AC3E}">
        <p14:creationId xmlns:p14="http://schemas.microsoft.com/office/powerpoint/2010/main" val="200752770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3-11-25-buoy-nioz-far1.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037" y="505516"/>
            <a:ext cx="7768004" cy="5823948"/>
          </a:xfrm>
          <a:prstGeom prst="rect">
            <a:avLst/>
          </a:prstGeom>
        </p:spPr>
      </p:pic>
    </p:spTree>
    <p:extLst>
      <p:ext uri="{BB962C8B-B14F-4D97-AF65-F5344CB8AC3E}">
        <p14:creationId xmlns:p14="http://schemas.microsoft.com/office/powerpoint/2010/main" val="184482414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ew_Fig2_PAGES-Dust_DDR-AS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8047" y="355939"/>
            <a:ext cx="2412915" cy="6339966"/>
          </a:xfrm>
          <a:prstGeom prst="rect">
            <a:avLst/>
          </a:prstGeom>
        </p:spPr>
      </p:pic>
    </p:spTree>
    <p:extLst>
      <p:ext uri="{BB962C8B-B14F-4D97-AF65-F5344CB8AC3E}">
        <p14:creationId xmlns:p14="http://schemas.microsoft.com/office/powerpoint/2010/main" val="69412448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 1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894" y="1052540"/>
            <a:ext cx="8150027" cy="4631285"/>
          </a:xfrm>
          <a:prstGeom prst="rect">
            <a:avLst/>
          </a:prstGeom>
        </p:spPr>
      </p:pic>
    </p:spTree>
    <p:extLst>
      <p:ext uri="{BB962C8B-B14F-4D97-AF65-F5344CB8AC3E}">
        <p14:creationId xmlns:p14="http://schemas.microsoft.com/office/powerpoint/2010/main" val="19327161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 2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082" y="1367478"/>
            <a:ext cx="8248146" cy="4393192"/>
          </a:xfrm>
          <a:prstGeom prst="rect">
            <a:avLst/>
          </a:prstGeom>
        </p:spPr>
      </p:pic>
    </p:spTree>
    <p:extLst>
      <p:ext uri="{BB962C8B-B14F-4D97-AF65-F5344CB8AC3E}">
        <p14:creationId xmlns:p14="http://schemas.microsoft.com/office/powerpoint/2010/main" val="212587460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rtMap_section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837" y="1052677"/>
            <a:ext cx="7371162" cy="4733774"/>
          </a:xfrm>
          <a:prstGeom prst="rect">
            <a:avLst/>
          </a:prstGeom>
        </p:spPr>
      </p:pic>
    </p:spTree>
    <p:extLst>
      <p:ext uri="{BB962C8B-B14F-4D97-AF65-F5344CB8AC3E}">
        <p14:creationId xmlns:p14="http://schemas.microsoft.com/office/powerpoint/2010/main" val="276997968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GES Photo Caption 3.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2380" y="177563"/>
            <a:ext cx="5240481" cy="6494613"/>
          </a:xfrm>
          <a:prstGeom prst="rect">
            <a:avLst/>
          </a:prstGeom>
        </p:spPr>
      </p:pic>
    </p:spTree>
    <p:extLst>
      <p:ext uri="{BB962C8B-B14F-4D97-AF65-F5344CB8AC3E}">
        <p14:creationId xmlns:p14="http://schemas.microsoft.com/office/powerpoint/2010/main" val="312344489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0221-ANT-5050.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119" y="125748"/>
            <a:ext cx="4319016" cy="6522720"/>
          </a:xfrm>
          <a:prstGeom prst="rect">
            <a:avLst/>
          </a:prstGeom>
        </p:spPr>
      </p:pic>
    </p:spTree>
    <p:extLst>
      <p:ext uri="{BB962C8B-B14F-4D97-AF65-F5344CB8AC3E}">
        <p14:creationId xmlns:p14="http://schemas.microsoft.com/office/powerpoint/2010/main" val="218474707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cKay &amp; Kaufman in review_fig 1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642" y="330731"/>
            <a:ext cx="5567660" cy="6310015"/>
          </a:xfrm>
          <a:prstGeom prst="rect">
            <a:avLst/>
          </a:prstGeom>
        </p:spPr>
      </p:pic>
    </p:spTree>
    <p:extLst>
      <p:ext uri="{BB962C8B-B14F-4D97-AF65-F5344CB8AC3E}">
        <p14:creationId xmlns:p14="http://schemas.microsoft.com/office/powerpoint/2010/main" val="15576250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ACER Fig1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4023" y="698718"/>
            <a:ext cx="5366213" cy="5574385"/>
          </a:xfrm>
          <a:prstGeom prst="rect">
            <a:avLst/>
          </a:prstGeom>
        </p:spPr>
      </p:pic>
    </p:spTree>
    <p:extLst>
      <p:ext uri="{BB962C8B-B14F-4D97-AF65-F5344CB8AC3E}">
        <p14:creationId xmlns:p14="http://schemas.microsoft.com/office/powerpoint/2010/main" val="86177706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ACER Fig2.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930" y="617559"/>
            <a:ext cx="7126761" cy="5637306"/>
          </a:xfrm>
          <a:prstGeom prst="rect">
            <a:avLst/>
          </a:prstGeom>
        </p:spPr>
      </p:pic>
    </p:spTree>
    <p:extLst>
      <p:ext uri="{BB962C8B-B14F-4D97-AF65-F5344CB8AC3E}">
        <p14:creationId xmlns:p14="http://schemas.microsoft.com/office/powerpoint/2010/main" val="40090582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1.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5541" y="464906"/>
            <a:ext cx="4320000" cy="5760000"/>
          </a:xfrm>
          <a:prstGeom prst="rect">
            <a:avLst/>
          </a:prstGeom>
        </p:spPr>
      </p:pic>
    </p:spTree>
    <p:extLst>
      <p:ext uri="{BB962C8B-B14F-4D97-AF65-F5344CB8AC3E}">
        <p14:creationId xmlns:p14="http://schemas.microsoft.com/office/powerpoint/2010/main" val="173989815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 1_Dust in climate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789" y="1329422"/>
            <a:ext cx="8258447" cy="4203506"/>
          </a:xfrm>
          <a:prstGeom prst="rect">
            <a:avLst/>
          </a:prstGeom>
        </p:spPr>
      </p:pic>
    </p:spTree>
    <p:extLst>
      <p:ext uri="{BB962C8B-B14F-4D97-AF65-F5344CB8AC3E}">
        <p14:creationId xmlns:p14="http://schemas.microsoft.com/office/powerpoint/2010/main" val="70247339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IP3_PAGESMag2014_Fig1.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752" y="680814"/>
            <a:ext cx="7368007" cy="5330214"/>
          </a:xfrm>
          <a:prstGeom prst="rect">
            <a:avLst/>
          </a:prstGeom>
        </p:spPr>
      </p:pic>
    </p:spTree>
    <p:extLst>
      <p:ext uri="{BB962C8B-B14F-4D97-AF65-F5344CB8AC3E}">
        <p14:creationId xmlns:p14="http://schemas.microsoft.com/office/powerpoint/2010/main" val="102675212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gesfig1_mod2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524" y="1376475"/>
            <a:ext cx="7807628" cy="3540284"/>
          </a:xfrm>
          <a:prstGeom prst="rect">
            <a:avLst/>
          </a:prstGeom>
        </p:spPr>
      </p:pic>
    </p:spTree>
    <p:extLst>
      <p:ext uri="{BB962C8B-B14F-4D97-AF65-F5344CB8AC3E}">
        <p14:creationId xmlns:p14="http://schemas.microsoft.com/office/powerpoint/2010/main" val="274621942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sia1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4315" y="850397"/>
            <a:ext cx="6010014" cy="5010463"/>
          </a:xfrm>
          <a:prstGeom prst="rect">
            <a:avLst/>
          </a:prstGeom>
        </p:spPr>
      </p:pic>
    </p:spTree>
    <p:extLst>
      <p:ext uri="{BB962C8B-B14F-4D97-AF65-F5344CB8AC3E}">
        <p14:creationId xmlns:p14="http://schemas.microsoft.com/office/powerpoint/2010/main" val="200529283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ughTregionmap.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593" y="470719"/>
            <a:ext cx="6852498" cy="6134618"/>
          </a:xfrm>
          <a:prstGeom prst="rect">
            <a:avLst/>
          </a:prstGeom>
        </p:spPr>
      </p:pic>
    </p:spTree>
    <p:extLst>
      <p:ext uri="{BB962C8B-B14F-4D97-AF65-F5344CB8AC3E}">
        <p14:creationId xmlns:p14="http://schemas.microsoft.com/office/powerpoint/2010/main" val="248029114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laeoArchiveLocations4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377" y="1147936"/>
            <a:ext cx="7575408" cy="4749661"/>
          </a:xfrm>
          <a:prstGeom prst="rect">
            <a:avLst/>
          </a:prstGeom>
        </p:spPr>
      </p:pic>
    </p:spTree>
    <p:extLst>
      <p:ext uri="{BB962C8B-B14F-4D97-AF65-F5344CB8AC3E}">
        <p14:creationId xmlns:p14="http://schemas.microsoft.com/office/powerpoint/2010/main" val="417522369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ew_Temp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19" y="767318"/>
            <a:ext cx="6837572" cy="5491764"/>
          </a:xfrm>
          <a:prstGeom prst="rect">
            <a:avLst/>
          </a:prstGeom>
        </p:spPr>
      </p:pic>
    </p:spTree>
    <p:extLst>
      <p:ext uri="{BB962C8B-B14F-4D97-AF65-F5344CB8AC3E}">
        <p14:creationId xmlns:p14="http://schemas.microsoft.com/office/powerpoint/2010/main" val="154206889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datamodel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497" y="865569"/>
            <a:ext cx="7737543" cy="5182926"/>
          </a:xfrm>
          <a:prstGeom prst="rect">
            <a:avLst/>
          </a:prstGeom>
        </p:spPr>
      </p:pic>
    </p:spTree>
    <p:extLst>
      <p:ext uri="{BB962C8B-B14F-4D97-AF65-F5344CB8AC3E}">
        <p14:creationId xmlns:p14="http://schemas.microsoft.com/office/powerpoint/2010/main" val="40856539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 1 Test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990" y="955915"/>
            <a:ext cx="7217127" cy="4922157"/>
          </a:xfrm>
          <a:prstGeom prst="rect">
            <a:avLst/>
          </a:prstGeom>
        </p:spPr>
      </p:pic>
    </p:spTree>
    <p:extLst>
      <p:ext uri="{BB962C8B-B14F-4D97-AF65-F5344CB8AC3E}">
        <p14:creationId xmlns:p14="http://schemas.microsoft.com/office/powerpoint/2010/main" val="166355966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 1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598" y="2255598"/>
            <a:ext cx="8171639" cy="2271341"/>
          </a:xfrm>
          <a:prstGeom prst="rect">
            <a:avLst/>
          </a:prstGeom>
        </p:spPr>
      </p:pic>
    </p:spTree>
    <p:extLst>
      <p:ext uri="{BB962C8B-B14F-4D97-AF65-F5344CB8AC3E}">
        <p14:creationId xmlns:p14="http://schemas.microsoft.com/office/powerpoint/2010/main" val="385804239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 PAGES report2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892" y="2552691"/>
            <a:ext cx="8708894" cy="1539762"/>
          </a:xfrm>
          <a:prstGeom prst="rect">
            <a:avLst/>
          </a:prstGeom>
        </p:spPr>
      </p:pic>
    </p:spTree>
    <p:extLst>
      <p:ext uri="{BB962C8B-B14F-4D97-AF65-F5344CB8AC3E}">
        <p14:creationId xmlns:p14="http://schemas.microsoft.com/office/powerpoint/2010/main" val="203237132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ust-climat_v2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54" y="515568"/>
            <a:ext cx="7637746" cy="5413477"/>
          </a:xfrm>
          <a:prstGeom prst="rect">
            <a:avLst/>
          </a:prstGeom>
        </p:spPr>
      </p:pic>
    </p:spTree>
    <p:extLst>
      <p:ext uri="{BB962C8B-B14F-4D97-AF65-F5344CB8AC3E}">
        <p14:creationId xmlns:p14="http://schemas.microsoft.com/office/powerpoint/2010/main" val="370417538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har El Melh isotopes graph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1160" y="462905"/>
            <a:ext cx="5499646" cy="5799362"/>
          </a:xfrm>
          <a:prstGeom prst="rect">
            <a:avLst/>
          </a:prstGeom>
        </p:spPr>
      </p:pic>
    </p:spTree>
    <p:extLst>
      <p:ext uri="{BB962C8B-B14F-4D97-AF65-F5344CB8AC3E}">
        <p14:creationId xmlns:p14="http://schemas.microsoft.com/office/powerpoint/2010/main" val="72932356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docarpus.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0486" y="163473"/>
            <a:ext cx="4320540" cy="6480810"/>
          </a:xfrm>
          <a:prstGeom prst="rect">
            <a:avLst/>
          </a:prstGeom>
        </p:spPr>
      </p:pic>
    </p:spTree>
    <p:extLst>
      <p:ext uri="{BB962C8B-B14F-4D97-AF65-F5344CB8AC3E}">
        <p14:creationId xmlns:p14="http://schemas.microsoft.com/office/powerpoint/2010/main" val="66845813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 1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898" y="237337"/>
            <a:ext cx="6978233" cy="6225027"/>
          </a:xfrm>
          <a:prstGeom prst="rect">
            <a:avLst/>
          </a:prstGeom>
        </p:spPr>
      </p:pic>
    </p:spTree>
    <p:extLst>
      <p:ext uri="{BB962C8B-B14F-4D97-AF65-F5344CB8AC3E}">
        <p14:creationId xmlns:p14="http://schemas.microsoft.com/office/powerpoint/2010/main" val="313186840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seidon_Temple.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4729" y="528143"/>
            <a:ext cx="4320000" cy="5570214"/>
          </a:xfrm>
          <a:prstGeom prst="rect">
            <a:avLst/>
          </a:prstGeom>
        </p:spPr>
      </p:pic>
    </p:spTree>
    <p:extLst>
      <p:ext uri="{BB962C8B-B14F-4D97-AF65-F5344CB8AC3E}">
        <p14:creationId xmlns:p14="http://schemas.microsoft.com/office/powerpoint/2010/main" val="104829280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rble hills 098.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018" y="880478"/>
            <a:ext cx="6814779" cy="4543186"/>
          </a:xfrm>
          <a:prstGeom prst="rect">
            <a:avLst/>
          </a:prstGeom>
        </p:spPr>
      </p:pic>
    </p:spTree>
    <p:extLst>
      <p:ext uri="{BB962C8B-B14F-4D97-AF65-F5344CB8AC3E}">
        <p14:creationId xmlns:p14="http://schemas.microsoft.com/office/powerpoint/2010/main" val="91607032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GES 2014 Fig.1 Beer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9327" y="1579615"/>
            <a:ext cx="7254846" cy="3685001"/>
          </a:xfrm>
          <a:prstGeom prst="rect">
            <a:avLst/>
          </a:prstGeom>
        </p:spPr>
      </p:pic>
    </p:spTree>
    <p:extLst>
      <p:ext uri="{BB962C8B-B14F-4D97-AF65-F5344CB8AC3E}">
        <p14:creationId xmlns:p14="http://schemas.microsoft.com/office/powerpoint/2010/main" val="303534625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AF_2006-2010_semi-diurnal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8586" y="446176"/>
            <a:ext cx="5542513" cy="5985328"/>
          </a:xfrm>
          <a:prstGeom prst="rect">
            <a:avLst/>
          </a:prstGeom>
        </p:spPr>
      </p:pic>
    </p:spTree>
    <p:extLst>
      <p:ext uri="{BB962C8B-B14F-4D97-AF65-F5344CB8AC3E}">
        <p14:creationId xmlns:p14="http://schemas.microsoft.com/office/powerpoint/2010/main" val="13120483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1-MISR-boxed-ts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6826" y="591280"/>
            <a:ext cx="6762132" cy="5667311"/>
          </a:xfrm>
          <a:prstGeom prst="rect">
            <a:avLst/>
          </a:prstGeom>
        </p:spPr>
      </p:pic>
    </p:spTree>
    <p:extLst>
      <p:ext uri="{BB962C8B-B14F-4D97-AF65-F5344CB8AC3E}">
        <p14:creationId xmlns:p14="http://schemas.microsoft.com/office/powerpoint/2010/main" val="173349137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2-ts-gradaot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321" y="2111560"/>
            <a:ext cx="8724968" cy="2440529"/>
          </a:xfrm>
          <a:prstGeom prst="rect">
            <a:avLst/>
          </a:prstGeom>
        </p:spPr>
      </p:pic>
    </p:spTree>
    <p:extLst>
      <p:ext uri="{BB962C8B-B14F-4D97-AF65-F5344CB8AC3E}">
        <p14:creationId xmlns:p14="http://schemas.microsoft.com/office/powerpoint/2010/main" val="135244975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1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3803" y="201197"/>
            <a:ext cx="5919714" cy="6470968"/>
          </a:xfrm>
          <a:prstGeom prst="rect">
            <a:avLst/>
          </a:prstGeom>
        </p:spPr>
      </p:pic>
    </p:spTree>
    <p:extLst>
      <p:ext uri="{BB962C8B-B14F-4D97-AF65-F5344CB8AC3E}">
        <p14:creationId xmlns:p14="http://schemas.microsoft.com/office/powerpoint/2010/main" val="310722103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890</TotalTime>
  <Words>7899</Words>
  <Application>Microsoft Macintosh PowerPoint</Application>
  <PresentationFormat>On-screen Show (4:3)</PresentationFormat>
  <Paragraphs>771</Paragraphs>
  <Slides>55</Slides>
  <Notes>54</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Figures – PAGES Magazine 22(2) 2014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dc:creator>
  <cp:lastModifiedBy>Lucien von Gunten</cp:lastModifiedBy>
  <cp:revision>87</cp:revision>
  <dcterms:created xsi:type="dcterms:W3CDTF">2012-10-30T11:34:31Z</dcterms:created>
  <dcterms:modified xsi:type="dcterms:W3CDTF">2014-10-14T13:29:48Z</dcterms:modified>
</cp:coreProperties>
</file>